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5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6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3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3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5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9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7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7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CF5A4-A992-4B44-BA39-1B61F250340B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59B6-8244-467C-BD29-5D7209AB1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7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Journey to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Sadie Costello, PhD</a:t>
            </a:r>
          </a:p>
          <a:p>
            <a:r>
              <a:rPr lang="en-US" dirty="0" smtClean="0"/>
              <a:t>October 19,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56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 smtClean="0">
                <a:latin typeface="Arial" pitchFamily="34" charset="0"/>
              </a:rPr>
              <a:t>Measures of disease occurrence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>
              <a:cs typeface="Times New Roman" pitchFamily="18" charset="0"/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3400" y="1093788"/>
            <a:ext cx="79406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Arial" charset="0"/>
                <a:cs typeface="Arial" charset="0"/>
              </a:rPr>
              <a:t>Prevalence</a:t>
            </a:r>
            <a:endParaRPr lang="en-US" altLang="en-US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cs typeface="Arial" charset="0"/>
              </a:rPr>
              <a:t>The proportion of a population with a specific type of disease </a:t>
            </a:r>
            <a:r>
              <a:rPr lang="en-US" altLang="en-US" sz="2800" u="sng" dirty="0">
                <a:latin typeface="Arial" charset="0"/>
                <a:cs typeface="Arial" charset="0"/>
              </a:rPr>
              <a:t>at one point in time</a:t>
            </a:r>
            <a:r>
              <a:rPr lang="en-US" altLang="en-US" sz="2800" dirty="0">
                <a:latin typeface="Arial" charset="0"/>
                <a:cs typeface="Arial" charset="0"/>
              </a:rPr>
              <a:t>.</a:t>
            </a:r>
            <a:endParaRPr lang="en-US" altLang="en-US" sz="2800" dirty="0">
              <a:cs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e.g., the proportion of children in a school who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have a anxiety diagnosis on October, 19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altLang="en-US" sz="2400" dirty="0" smtClean="0">
                <a:latin typeface="Arial" charset="0"/>
                <a:cs typeface="Arial" charset="0"/>
              </a:rPr>
              <a:t> 2018.</a:t>
            </a:r>
            <a:endParaRPr lang="en-US" altLang="en-US" sz="24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cs typeface="Arial" charset="0"/>
              </a:rPr>
              <a:t> </a:t>
            </a:r>
            <a:endParaRPr lang="en-US" altLang="en-US" sz="28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Arial" charset="0"/>
                <a:cs typeface="Arial" charset="0"/>
              </a:rPr>
              <a:t>Incidence</a:t>
            </a:r>
            <a:endParaRPr lang="en-US" altLang="en-US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charset="0"/>
                <a:cs typeface="Arial" charset="0"/>
              </a:rPr>
              <a:t>The </a:t>
            </a:r>
            <a:r>
              <a:rPr lang="en-US" altLang="en-US" sz="2800" u="sng" dirty="0">
                <a:latin typeface="Arial" charset="0"/>
                <a:cs typeface="Arial" charset="0"/>
              </a:rPr>
              <a:t>rate</a:t>
            </a:r>
            <a:r>
              <a:rPr lang="en-US" altLang="en-US" sz="2800" dirty="0">
                <a:latin typeface="Arial" charset="0"/>
                <a:cs typeface="Arial" charset="0"/>
              </a:rPr>
              <a:t> at which </a:t>
            </a:r>
            <a:r>
              <a:rPr lang="en-US" altLang="en-US" sz="2800" u="sng" dirty="0">
                <a:latin typeface="Arial" charset="0"/>
                <a:cs typeface="Arial" charset="0"/>
              </a:rPr>
              <a:t>new</a:t>
            </a:r>
            <a:r>
              <a:rPr lang="en-US" altLang="en-US" sz="2800" dirty="0">
                <a:latin typeface="Arial" charset="0"/>
                <a:cs typeface="Arial" charset="0"/>
              </a:rPr>
              <a:t> cases of disease occur in a defined population over a period of time.</a:t>
            </a:r>
            <a:endParaRPr lang="en-US" altLang="en-US" sz="2800" dirty="0">
              <a:cs typeface="Times New Roman" pitchFamily="18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charset="0"/>
                <a:cs typeface="Arial" charset="0"/>
              </a:rPr>
              <a:t>e.g., number of new cases of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anxiety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in a </a:t>
            </a:r>
            <a:r>
              <a:rPr lang="en-US" altLang="en-US" sz="2400" dirty="0" smtClean="0">
                <a:latin typeface="Arial" charset="0"/>
                <a:cs typeface="Arial" charset="0"/>
              </a:rPr>
              <a:t>school between September 1 and October 19</a:t>
            </a:r>
            <a:r>
              <a:rPr lang="en-US" altLang="en-US" sz="2400" baseline="30000" dirty="0" smtClean="0">
                <a:latin typeface="Arial" charset="0"/>
                <a:cs typeface="Arial" charset="0"/>
              </a:rPr>
              <a:t>th</a:t>
            </a:r>
            <a:r>
              <a:rPr lang="en-US" altLang="en-US" sz="2400" dirty="0" smtClean="0">
                <a:latin typeface="Arial" charset="0"/>
                <a:cs typeface="Arial" charset="0"/>
              </a:rPr>
              <a:t>, 2018.</a:t>
            </a:r>
            <a:endParaRPr lang="en-US" altLang="en-US" sz="24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534400" y="6477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9173AA06-9844-4FD4-B960-5C8E4C898383}" type="slidenum">
              <a:rPr lang="en-US" altLang="en-US" sz="240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buFontTx/>
                <a:buNone/>
              </a:pPr>
              <a:t>2</a:t>
            </a:fld>
            <a:endParaRPr lang="en-US" alt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Disease Incidence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77724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charset="0"/>
              </a:rPr>
              <a:t>Takes into account the factor of time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endParaRPr lang="en-US" altLang="en-US" sz="1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charset="0"/>
              </a:rPr>
              <a:t>Can be used to judge whether there are </a:t>
            </a:r>
            <a:r>
              <a:rPr lang="en-US" altLang="en-US" sz="2800" u="sng" dirty="0" smtClean="0">
                <a:latin typeface="Arial" charset="0"/>
              </a:rPr>
              <a:t>changes</a:t>
            </a:r>
            <a:r>
              <a:rPr lang="en-US" altLang="en-US" sz="2800" dirty="0" smtClean="0">
                <a:latin typeface="Arial" charset="0"/>
              </a:rPr>
              <a:t> in disease occurrence over time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endParaRPr lang="en-US" altLang="en-US" sz="1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charset="0"/>
              </a:rPr>
              <a:t>Can be used to assess the effectiveness of public health interventions (e.g., water supply treatment)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endParaRPr lang="en-US" altLang="en-US" sz="1400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charset="0"/>
              </a:rPr>
              <a:t>Most useful in assessing causal associations between exposures and health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534400" y="6477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24553436-B89D-4F95-9C4D-81A56C7E6F5E}" type="slidenum">
              <a:rPr lang="en-US" altLang="en-US" sz="2400">
                <a:solidFill>
                  <a:srgbClr val="FFFFFF"/>
                </a:solidFill>
              </a:rPr>
              <a:pPr eaLnBrk="1" hangingPunct="1">
                <a:spcBef>
                  <a:spcPct val="50000"/>
                </a:spcBef>
                <a:buFontTx/>
                <a:buNone/>
              </a:pPr>
              <a:t>3</a:t>
            </a:fld>
            <a:endParaRPr lang="en-US" alt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5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766050" cy="115035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dirty="0" smtClean="0">
                <a:latin typeface="Arial" pitchFamily="34" charset="0"/>
              </a:rPr>
              <a:t>Cohort studies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82600" y="1600200"/>
            <a:ext cx="7740650" cy="365759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r>
              <a:rPr lang="en-US" sz="2800" dirty="0" smtClean="0">
                <a:latin typeface="Arial" charset="0"/>
                <a:ea typeface="+mn-ea"/>
                <a:cs typeface="Arial" charset="0"/>
              </a:rPr>
              <a:t>Define a group of people and </a:t>
            </a:r>
            <a:r>
              <a:rPr lang="en-US" sz="2800" u="sng" dirty="0" smtClean="0">
                <a:latin typeface="Arial" charset="0"/>
                <a:ea typeface="+mn-ea"/>
                <a:cs typeface="Arial" charset="0"/>
              </a:rPr>
              <a:t>follow them in time</a:t>
            </a:r>
            <a:r>
              <a:rPr lang="en-US" sz="2800" dirty="0" smtClean="0">
                <a:latin typeface="Arial" charset="0"/>
                <a:ea typeface="+mn-ea"/>
                <a:cs typeface="Arial" charset="0"/>
              </a:rPr>
              <a:t> to observe disease occurrence (</a:t>
            </a:r>
            <a:r>
              <a:rPr lang="en-US" sz="2800" u="sng" dirty="0" smtClean="0">
                <a:latin typeface="Arial" charset="0"/>
                <a:ea typeface="+mn-ea"/>
                <a:cs typeface="Arial" charset="0"/>
              </a:rPr>
              <a:t>incidence</a:t>
            </a:r>
            <a:r>
              <a:rPr lang="en-US" sz="2800" dirty="0" smtClean="0">
                <a:latin typeface="Arial" charset="0"/>
                <a:ea typeface="+mn-ea"/>
                <a:cs typeface="Arial" charset="0"/>
              </a:rPr>
              <a:t>) in relation to exposure.  </a:t>
            </a:r>
            <a:endParaRPr lang="en-US" sz="2800" dirty="0" smtClean="0">
              <a:ea typeface="+mn-ea"/>
              <a:cs typeface="Times New Roman" pitchFamily="18" charset="0"/>
            </a:endParaRPr>
          </a:p>
          <a:p>
            <a:pPr marL="914400" lvl="1" indent="-457200" eaLnBrk="1" hangingPunct="1"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Prospective cohort studies</a:t>
            </a:r>
            <a:endParaRPr lang="en-US" sz="2400" dirty="0" smtClean="0">
              <a:ea typeface="ＭＳ Ｐゴシック" charset="0"/>
              <a:cs typeface="Times New Roman" pitchFamily="18" charset="0"/>
            </a:endParaRPr>
          </a:p>
          <a:p>
            <a:pPr marL="914400" lvl="1" indent="-457200" eaLnBrk="1" hangingPunct="1"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2400" dirty="0" smtClean="0">
                <a:latin typeface="Arial" charset="0"/>
                <a:ea typeface="ＭＳ Ｐゴシック" charset="0"/>
                <a:cs typeface="Arial" charset="0"/>
              </a:rPr>
              <a:t>Retrospective cohort studies</a:t>
            </a:r>
          </a:p>
          <a:p>
            <a:pPr lvl="1" eaLnBrk="1" hangingPunct="1"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n-US" sz="2400" dirty="0" smtClean="0">
              <a:latin typeface="Arial" charset="0"/>
              <a:ea typeface="ＭＳ Ｐゴシック" charset="0"/>
              <a:cs typeface="Arial" charset="0"/>
            </a:endParaRPr>
          </a:p>
          <a:p>
            <a:pPr eaLnBrk="1" hangingPunct="1">
              <a:buClr>
                <a:schemeClr val="tx2"/>
              </a:buClr>
              <a:buFontTx/>
              <a:buNone/>
              <a:defRPr/>
            </a:pPr>
            <a:r>
              <a:rPr lang="en-US" sz="2800" dirty="0" smtClean="0">
                <a:latin typeface="Arial" charset="0"/>
                <a:ea typeface="+mn-ea"/>
                <a:cs typeface="Arial" charset="0"/>
              </a:rPr>
              <a:t>Whether prospective or retrospective depends on where (in time) the investigator is situated.</a:t>
            </a:r>
            <a:endParaRPr lang="en-US" sz="2800" dirty="0" smtClean="0">
              <a:ea typeface="+mn-ea"/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800" dirty="0" smtClean="0">
              <a:ea typeface="+mn-ea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534400" y="6477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6DE09FB-782F-4D81-8D34-FEC77A25F30B}" type="slidenum">
              <a:rPr lang="en-US" altLang="en-US" sz="2400"/>
              <a:pPr eaLnBrk="1" hangingPunct="1">
                <a:spcBef>
                  <a:spcPct val="50000"/>
                </a:spcBef>
                <a:buFontTx/>
                <a:buNone/>
              </a:pPr>
              <a:t>4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3780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altLang="en-US" dirty="0" smtClean="0">
                <a:latin typeface="Arial" pitchFamily="34" charset="0"/>
              </a:rPr>
              <a:t>Prospective cohort studies</a:t>
            </a:r>
          </a:p>
        </p:txBody>
      </p:sp>
      <p:pic>
        <p:nvPicPr>
          <p:cNvPr id="21507" name="Picture 3" descr="aut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0225"/>
            <a:ext cx="91440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17525" y="1820863"/>
            <a:ext cx="1981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33"/>
                </a:solidFill>
                <a:latin typeface="Arial" charset="0"/>
              </a:rPr>
              <a:t>Investigator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33"/>
                </a:solidFill>
                <a:latin typeface="Arial" charset="0"/>
              </a:rPr>
              <a:t>begins study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33"/>
                </a:solidFill>
                <a:latin typeface="Arial" charset="0"/>
              </a:rPr>
              <a:t>here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219200" y="3076575"/>
            <a:ext cx="0" cy="762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8534400" y="6477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8A16F237-F7C9-42A3-AD91-1977894436E2}" type="slidenum">
              <a:rPr lang="en-US" altLang="en-US" sz="2400"/>
              <a:pPr eaLnBrk="1" hangingPunct="1">
                <a:spcBef>
                  <a:spcPct val="50000"/>
                </a:spcBef>
                <a:buFontTx/>
                <a:buNone/>
              </a:pPr>
              <a:t>5</a:t>
            </a:fld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5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4000" dirty="0" smtClean="0">
                <a:latin typeface="Arial" pitchFamily="34" charset="0"/>
              </a:rPr>
              <a:t>Prospective cohort studies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charset="0"/>
                <a:cs typeface="Times New Roman" pitchFamily="18" charset="0"/>
              </a:rPr>
              <a:t>Identify cohort, follow into the future and collect data on exposures and disease outcomes.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charset="0"/>
                <a:cs typeface="Times New Roman" pitchFamily="18" charset="0"/>
              </a:rPr>
              <a:t> The “gold standard” in observational epidemiology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charset="0"/>
                <a:cs typeface="Times New Roman" pitchFamily="18" charset="0"/>
              </a:rPr>
              <a:t>Can get high quality data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12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charset="0"/>
                <a:cs typeface="Times New Roman" pitchFamily="18" charset="0"/>
              </a:rPr>
              <a:t>But can be very expensive and lengthy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1200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charset="0"/>
                <a:cs typeface="Times New Roman" pitchFamily="18" charset="0"/>
              </a:rPr>
              <a:t>Seldom done in environmental epidemiology</a:t>
            </a:r>
            <a:endParaRPr lang="en-US" altLang="en-US" sz="28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534400" y="6477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E6346EFC-E4BB-4CC2-BEAC-4F484A0023B4}" type="slidenum">
              <a:rPr lang="en-US" altLang="en-US" sz="2400"/>
              <a:pPr eaLnBrk="1" hangingPunct="1">
                <a:spcBef>
                  <a:spcPct val="50000"/>
                </a:spcBef>
                <a:buFontTx/>
                <a:buNone/>
              </a:pPr>
              <a:t>6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8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Retrospective cohort studies</a:t>
            </a:r>
          </a:p>
        </p:txBody>
      </p:sp>
      <p:pic>
        <p:nvPicPr>
          <p:cNvPr id="24579" name="Picture 3" descr="auto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0225"/>
            <a:ext cx="9144000" cy="502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246938" y="1555750"/>
            <a:ext cx="18970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hlink"/>
                </a:solidFill>
                <a:latin typeface="Arial" charset="0"/>
              </a:rPr>
              <a:t>Investigator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hlink"/>
                </a:solidFill>
                <a:latin typeface="Arial" charset="0"/>
              </a:rPr>
              <a:t>begins study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hlink"/>
                </a:solidFill>
                <a:latin typeface="Arial" charset="0"/>
              </a:rPr>
              <a:t>here</a:t>
            </a:r>
            <a:endParaRPr lang="en-US" altLang="en-US" sz="2400" dirty="0">
              <a:solidFill>
                <a:schemeClr val="accent1"/>
              </a:solidFill>
            </a:endParaRP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696200" y="3276600"/>
            <a:ext cx="0" cy="4572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8534400" y="6477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431878C5-A747-4162-A313-584470A84B3C}" type="slidenum">
              <a:rPr lang="en-US" altLang="en-US" sz="2400"/>
              <a:pPr eaLnBrk="1" hangingPunct="1"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2400"/>
          </a:p>
        </p:txBody>
      </p:sp>
      <p:sp>
        <p:nvSpPr>
          <p:cNvPr id="24586" name="Text Box 261"/>
          <p:cNvSpPr txBox="1">
            <a:spLocks noChangeArrowheads="1"/>
          </p:cNvSpPr>
          <p:nvPr/>
        </p:nvSpPr>
        <p:spPr bwMode="auto">
          <a:xfrm>
            <a:off x="845820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>
              <a:spcBef>
                <a:spcPct val="50000"/>
              </a:spcBef>
              <a:buFontTx/>
              <a:buNone/>
            </a:pPr>
            <a:fld id="{1187D834-1B66-4556-96A9-164D8FEC642B}" type="slidenum">
              <a:rPr lang="en-US" altLang="en-US" sz="24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buFontTx/>
                <a:buNone/>
              </a:pPr>
              <a:t>7</a:t>
            </a:fld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667000"/>
            <a:ext cx="2209800" cy="1066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FIRST: Define Pop of Interest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5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dirty="0" smtClean="0">
                <a:latin typeface="Arial" pitchFamily="34" charset="0"/>
              </a:rPr>
              <a:t>Retrospective cohort studies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8153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Much quicker and cheaper than prospective cohort studies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 Can study many different causes of death/disease at the same time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  More common in occupational epidemiology than in environmental epidemiology, because past-existing occupational groups can often be clearly identified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16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</a:pPr>
            <a:endParaRPr lang="en-US" altLang="en-US" sz="3500" dirty="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534400" y="64770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9C86295B-AFB8-4934-8C9C-3D228945E3DA}" type="slidenum">
              <a:rPr lang="en-US" altLang="en-US" sz="2400"/>
              <a:pPr eaLnBrk="1" hangingPunct="1">
                <a:spcBef>
                  <a:spcPct val="50000"/>
                </a:spcBef>
                <a:buFontTx/>
                <a:buNone/>
              </a:pPr>
              <a:t>8</a:t>
            </a:fld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5015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 in 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Land</a:t>
            </a:r>
            <a:r>
              <a:rPr lang="en-US" dirty="0" smtClean="0"/>
              <a:t>-</a:t>
            </a:r>
            <a:r>
              <a:rPr lang="en-US" i="1" dirty="0" smtClean="0"/>
              <a:t>use regression</a:t>
            </a:r>
            <a:r>
              <a:rPr lang="en-US" dirty="0" smtClean="0"/>
              <a:t> utilizes the monitored levels of the pollutant of interest as the dependent variable and variables such as traffic, topography, and other geographic variables as the independent variables in a multivariate </a:t>
            </a:r>
            <a:r>
              <a:rPr lang="en-US" i="1" dirty="0" smtClean="0"/>
              <a:t>regression</a:t>
            </a:r>
            <a:r>
              <a:rPr lang="en-US" dirty="0" smtClean="0"/>
              <a:t> model </a:t>
            </a:r>
          </a:p>
          <a:p>
            <a:r>
              <a:rPr lang="en-US" i="1" dirty="0" smtClean="0"/>
              <a:t>Cox Proportional Hazards Model </a:t>
            </a:r>
            <a:r>
              <a:rPr lang="en-US" dirty="0" smtClean="0"/>
              <a:t>is a regression model for time-to-event outcome on one or more predictors. The Hazard Ratio is a ratio of the risks of getting the outcome given that the person has survived up until a specific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6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289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Journey to Success</vt:lpstr>
      <vt:lpstr>Measures of disease occurrence</vt:lpstr>
      <vt:lpstr>Disease Incidence</vt:lpstr>
      <vt:lpstr>Cohort studies</vt:lpstr>
      <vt:lpstr>Prospective cohort studies</vt:lpstr>
      <vt:lpstr>Prospective cohort studies</vt:lpstr>
      <vt:lpstr>Retrospective cohort studies</vt:lpstr>
      <vt:lpstr>Retrospective cohort studies</vt:lpstr>
      <vt:lpstr>Statistics in brief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 to Success</dc:title>
  <dc:creator>Sadie Cash Costello, PhD</dc:creator>
  <cp:lastModifiedBy>Sadie Cash Costello, PhD</cp:lastModifiedBy>
  <cp:revision>3</cp:revision>
  <dcterms:created xsi:type="dcterms:W3CDTF">2018-10-19T19:18:09Z</dcterms:created>
  <dcterms:modified xsi:type="dcterms:W3CDTF">2018-10-19T22:52:09Z</dcterms:modified>
</cp:coreProperties>
</file>