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53"/>
    <p:restoredTop sz="93003"/>
  </p:normalViewPr>
  <p:slideViewPr>
    <p:cSldViewPr snapToGrid="0" snapToObjects="1">
      <p:cViewPr varScale="1">
        <p:scale>
          <a:sx n="128" d="100"/>
          <a:sy n="128" d="100"/>
        </p:scale>
        <p:origin x="8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6"/>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6"/>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878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0" name="Shape 1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9" name="Shape 18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190" name="Shape 190"/>
          <p:cNvSpPr txBox="1"/>
          <p:nvPr/>
        </p:nvSpPr>
        <p:spPr>
          <a:xfrm>
            <a:off x="3884612" y="8685211"/>
            <a:ext cx="2971799" cy="4587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15</a:t>
            </a:fld>
            <a:endParaRPr lang="en-US" sz="1200" b="0" i="0" u="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5" name="Shape 1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5" name="Shape 1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rot="5400000">
            <a:off x="3920331" y="-1256506"/>
            <a:ext cx="4351336"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954053" y="607174"/>
            <a:ext cx="9420143" cy="646112"/>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70C0"/>
              </a:buClr>
              <a:buSzPct val="25000"/>
              <a:buFont typeface="Calibri"/>
              <a:buNone/>
            </a:pPr>
            <a:r>
              <a:rPr lang="en-US" sz="3600" i="0" strike="noStrike" cap="none" dirty="0">
                <a:solidFill>
                  <a:schemeClr val="tx1"/>
                </a:solidFill>
                <a:latin typeface="Calibri"/>
                <a:ea typeface="Calibri"/>
                <a:cs typeface="Calibri"/>
                <a:sym typeface="Calibri"/>
              </a:rPr>
              <a:t>PATS+ Particle and Temperature Sensor</a:t>
            </a:r>
          </a:p>
        </p:txBody>
      </p:sp>
      <p:sp>
        <p:nvSpPr>
          <p:cNvPr id="89" name="Shape 89"/>
          <p:cNvSpPr txBox="1"/>
          <p:nvPr/>
        </p:nvSpPr>
        <p:spPr>
          <a:xfrm>
            <a:off x="476250" y="1253286"/>
            <a:ext cx="4110036" cy="3170236"/>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chemeClr val="dk1"/>
              </a:buClr>
              <a:buSzPct val="100000"/>
              <a:buFont typeface="Arial"/>
              <a:buChar char="•"/>
            </a:pPr>
            <a:r>
              <a:rPr lang="en-US" sz="2000" dirty="0" smtClean="0">
                <a:latin typeface="Calibri" charset="0"/>
                <a:ea typeface="Calibri" charset="0"/>
                <a:cs typeface="Calibri" charset="0"/>
              </a:rPr>
              <a:t>The </a:t>
            </a:r>
            <a:r>
              <a:rPr lang="en-US" sz="2000" b="1" dirty="0">
                <a:latin typeface="Calibri" charset="0"/>
                <a:ea typeface="Calibri" charset="0"/>
                <a:cs typeface="Calibri" charset="0"/>
              </a:rPr>
              <a:t>PATS+ </a:t>
            </a:r>
            <a:r>
              <a:rPr lang="en-US" sz="2000" dirty="0">
                <a:latin typeface="Calibri" charset="0"/>
                <a:ea typeface="Calibri" charset="0"/>
                <a:cs typeface="Calibri" charset="0"/>
              </a:rPr>
              <a:t>is a small, portable data logging device that measures real-time particle concentrations. Its specifications include: </a:t>
            </a:r>
          </a:p>
          <a:p>
            <a:pPr marL="285750" lvl="5" indent="-285750">
              <a:buClr>
                <a:schemeClr val="dk1"/>
              </a:buClr>
              <a:buSzPct val="100000"/>
              <a:buFont typeface="Arial"/>
              <a:buChar char="•"/>
            </a:pPr>
            <a:r>
              <a:rPr lang="en-US" sz="2000" dirty="0" smtClean="0">
                <a:latin typeface="Calibri" charset="0"/>
                <a:ea typeface="Calibri" charset="0"/>
                <a:cs typeface="Calibri" charset="0"/>
              </a:rPr>
              <a:t>Lower </a:t>
            </a:r>
            <a:r>
              <a:rPr lang="en-US" sz="2000" dirty="0">
                <a:latin typeface="Calibri" charset="0"/>
                <a:ea typeface="Calibri" charset="0"/>
                <a:cs typeface="Calibri" charset="0"/>
              </a:rPr>
              <a:t>particulate matter detection limit is 10 to 20 </a:t>
            </a:r>
            <a:r>
              <a:rPr lang="en-US" sz="2000" dirty="0" err="1">
                <a:latin typeface="Calibri" charset="0"/>
                <a:ea typeface="Calibri" charset="0"/>
                <a:cs typeface="Calibri" charset="0"/>
              </a:rPr>
              <a:t>μg</a:t>
            </a:r>
            <a:r>
              <a:rPr lang="en-US" sz="2000" dirty="0">
                <a:latin typeface="Calibri" charset="0"/>
                <a:ea typeface="Calibri" charset="0"/>
                <a:cs typeface="Calibri" charset="0"/>
              </a:rPr>
              <a:t>/m3 </a:t>
            </a:r>
            <a:endParaRPr lang="en-US" sz="2000" dirty="0" smtClean="0">
              <a:latin typeface="Calibri" charset="0"/>
              <a:ea typeface="Calibri" charset="0"/>
              <a:cs typeface="Calibri" charset="0"/>
            </a:endParaRPr>
          </a:p>
          <a:p>
            <a:pPr marL="285750" lvl="5" indent="-285750">
              <a:buClr>
                <a:schemeClr val="dk1"/>
              </a:buClr>
              <a:buSzPct val="100000"/>
              <a:buFont typeface="Arial"/>
              <a:buChar char="•"/>
            </a:pPr>
            <a:r>
              <a:rPr lang="en-US" sz="2000" dirty="0" smtClean="0">
                <a:latin typeface="Calibri" charset="0"/>
                <a:ea typeface="Calibri" charset="0"/>
                <a:cs typeface="Calibri" charset="0"/>
              </a:rPr>
              <a:t>Upper </a:t>
            </a:r>
            <a:r>
              <a:rPr lang="en-US" sz="2000" dirty="0">
                <a:latin typeface="Calibri" charset="0"/>
                <a:ea typeface="Calibri" charset="0"/>
                <a:cs typeface="Calibri" charset="0"/>
              </a:rPr>
              <a:t>particulate matter detection limit is 30,000 to 50,0000 </a:t>
            </a:r>
            <a:r>
              <a:rPr lang="en-US" sz="2000" dirty="0" err="1">
                <a:latin typeface="Calibri" charset="0"/>
                <a:ea typeface="Calibri" charset="0"/>
                <a:cs typeface="Calibri" charset="0"/>
              </a:rPr>
              <a:t>μg</a:t>
            </a:r>
            <a:r>
              <a:rPr lang="en-US" sz="2000" dirty="0">
                <a:latin typeface="Calibri" charset="0"/>
                <a:ea typeface="Calibri" charset="0"/>
                <a:cs typeface="Calibri" charset="0"/>
              </a:rPr>
              <a:t>/m3 </a:t>
            </a:r>
          </a:p>
          <a:p>
            <a:pPr marL="285750" lvl="5" indent="-285750">
              <a:buClr>
                <a:schemeClr val="dk1"/>
              </a:buClr>
              <a:buSzPct val="100000"/>
              <a:buFont typeface="Arial"/>
              <a:buChar char="•"/>
            </a:pPr>
            <a:r>
              <a:rPr lang="en-US" sz="2000" dirty="0" smtClean="0">
                <a:latin typeface="Calibri" charset="0"/>
                <a:ea typeface="Calibri" charset="0"/>
                <a:cs typeface="Calibri" charset="0"/>
              </a:rPr>
              <a:t>Internal</a:t>
            </a:r>
            <a:r>
              <a:rPr lang="en-US" sz="2000" dirty="0">
                <a:latin typeface="Calibri" charset="0"/>
                <a:ea typeface="Calibri" charset="0"/>
                <a:cs typeface="Calibri" charset="0"/>
              </a:rPr>
              <a:t>, rechargeable battery with a run-time of ~72 </a:t>
            </a:r>
            <a:r>
              <a:rPr lang="en-US" sz="2000" dirty="0" smtClean="0">
                <a:latin typeface="Calibri" charset="0"/>
                <a:ea typeface="Calibri" charset="0"/>
                <a:cs typeface="Calibri" charset="0"/>
              </a:rPr>
              <a:t>hours</a:t>
            </a:r>
          </a:p>
          <a:p>
            <a:pPr marL="285750" lvl="5" indent="-285750">
              <a:buClr>
                <a:schemeClr val="dk1"/>
              </a:buClr>
              <a:buSzPct val="100000"/>
              <a:buFont typeface="Arial"/>
              <a:buChar char="•"/>
            </a:pPr>
            <a:r>
              <a:rPr lang="en-US" sz="2000" dirty="0" smtClean="0">
                <a:latin typeface="Calibri" charset="0"/>
                <a:ea typeface="Calibri" charset="0"/>
                <a:cs typeface="Calibri" charset="0"/>
              </a:rPr>
              <a:t>Also logs temperature and humidity</a:t>
            </a:r>
            <a:r>
              <a:rPr lang="en-US" sz="2000" dirty="0">
                <a:latin typeface="Calibri" charset="0"/>
                <a:ea typeface="Calibri" charset="0"/>
                <a:cs typeface="Calibri" charset="0"/>
              </a:rPr>
              <a:t> </a:t>
            </a:r>
            <a:r>
              <a:rPr lang="en-US" sz="2000" dirty="0" smtClean="0">
                <a:latin typeface="Calibri" charset="0"/>
                <a:ea typeface="Calibri" charset="0"/>
                <a:cs typeface="Calibri" charset="0"/>
              </a:rPr>
              <a:t>with an option for  movement and CO</a:t>
            </a:r>
            <a:endParaRPr sz="2000" b="0" i="0" u="none" strike="noStrike" cap="none" dirty="0">
              <a:solidFill>
                <a:schemeClr val="dk1"/>
              </a:solidFill>
              <a:latin typeface="Calibri" charset="0"/>
              <a:ea typeface="Calibri" charset="0"/>
              <a:cs typeface="Calibri" charset="0"/>
              <a:sym typeface="Calibri"/>
            </a:endParaRPr>
          </a:p>
          <a:p>
            <a:pPr marL="0" marR="0" lvl="0" indent="0" algn="l" rtl="0">
              <a:lnSpc>
                <a:spcPct val="100000"/>
              </a:lnSpc>
              <a:spcBef>
                <a:spcPts val="0"/>
              </a:spcBef>
              <a:spcAft>
                <a:spcPts val="0"/>
              </a:spcAft>
              <a:buNone/>
            </a:pPr>
            <a:endParaRPr sz="2000" b="0" i="0" u="none" dirty="0">
              <a:solidFill>
                <a:schemeClr val="dk1"/>
              </a:solidFill>
              <a:latin typeface="Calibri"/>
              <a:ea typeface="Calibri"/>
              <a:cs typeface="Calibri"/>
              <a:sym typeface="Calibri"/>
            </a:endParaRPr>
          </a:p>
        </p:txBody>
      </p:sp>
      <p:pic>
        <p:nvPicPr>
          <p:cNvPr id="90" name="Shape 90" descr="Image"/>
          <p:cNvPicPr preferRelativeResize="0"/>
          <p:nvPr/>
        </p:nvPicPr>
        <p:blipFill>
          <a:blip r:embed="rId3">
            <a:alphaModFix/>
          </a:blip>
          <a:stretch>
            <a:fillRect/>
          </a:stretch>
        </p:blipFill>
        <p:spPr>
          <a:xfrm>
            <a:off x="5153892" y="2029724"/>
            <a:ext cx="6301734" cy="362293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333318" y="1690688"/>
            <a:ext cx="5033962" cy="4189411"/>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At the end of the sampling period, remove the USB power bank if attached, then press the button and hold it until the LED changes from red to green, then release the button. The flashing </a:t>
            </a:r>
            <a:r>
              <a:rPr lang="en-US" sz="2000" dirty="0"/>
              <a:t>green-red-red</a:t>
            </a:r>
            <a:r>
              <a:rPr lang="en-US" sz="2000" b="0" i="0" u="none" dirty="0">
                <a:solidFill>
                  <a:schemeClr val="dk1"/>
                </a:solidFill>
                <a:latin typeface="Calibri"/>
                <a:ea typeface="Calibri"/>
                <a:cs typeface="Calibri"/>
                <a:sym typeface="Calibri"/>
              </a:rPr>
              <a:t> LED every </a:t>
            </a:r>
            <a:r>
              <a:rPr lang="en-US" sz="2000" dirty="0"/>
              <a:t>other </a:t>
            </a:r>
            <a:r>
              <a:rPr lang="en-US" sz="2000" b="0" i="0" u="none" dirty="0">
                <a:solidFill>
                  <a:schemeClr val="dk1"/>
                </a:solidFill>
                <a:latin typeface="Calibri"/>
                <a:ea typeface="Calibri"/>
                <a:cs typeface="Calibri"/>
                <a:sym typeface="Calibri"/>
              </a:rPr>
              <a:t>second indicates that the </a:t>
            </a:r>
            <a:r>
              <a:rPr lang="en-US" sz="2000" b="1" i="0" u="none" dirty="0">
                <a:solidFill>
                  <a:schemeClr val="dk1"/>
                </a:solidFill>
                <a:latin typeface="Calibri"/>
                <a:ea typeface="Calibri"/>
                <a:cs typeface="Calibri"/>
                <a:sym typeface="Calibri"/>
              </a:rPr>
              <a:t>end zeroing period</a:t>
            </a:r>
            <a:r>
              <a:rPr lang="en-US" sz="2000" b="0" i="0" u="none" dirty="0">
                <a:solidFill>
                  <a:schemeClr val="dk1"/>
                </a:solidFill>
                <a:latin typeface="Calibri"/>
                <a:ea typeface="Calibri"/>
                <a:cs typeface="Calibri"/>
                <a:sym typeface="Calibri"/>
              </a:rPr>
              <a:t> has started, immediately put the device in the </a:t>
            </a:r>
            <a:r>
              <a:rPr lang="en-US" sz="2000" b="0" i="0" u="none" dirty="0" smtClean="0">
                <a:solidFill>
                  <a:schemeClr val="dk1"/>
                </a:solidFill>
                <a:latin typeface="Calibri"/>
                <a:ea typeface="Calibri"/>
                <a:cs typeface="Calibri"/>
                <a:sym typeface="Calibri"/>
              </a:rPr>
              <a:t>zero </a:t>
            </a:r>
            <a:r>
              <a:rPr lang="en-US" sz="2000" b="0" i="0" u="none" dirty="0" smtClean="0">
                <a:solidFill>
                  <a:schemeClr val="dk1"/>
                </a:solidFill>
                <a:latin typeface="Calibri"/>
                <a:ea typeface="Calibri"/>
                <a:cs typeface="Calibri"/>
                <a:sym typeface="Calibri"/>
              </a:rPr>
              <a:t>box for </a:t>
            </a:r>
            <a:r>
              <a:rPr lang="en-US" sz="2000" b="0" i="0" u="none" dirty="0">
                <a:solidFill>
                  <a:schemeClr val="dk1"/>
                </a:solidFill>
                <a:latin typeface="Calibri"/>
                <a:ea typeface="Calibri"/>
                <a:cs typeface="Calibri"/>
                <a:sym typeface="Calibri"/>
              </a:rPr>
              <a:t>the </a:t>
            </a:r>
            <a:r>
              <a:rPr lang="en-US" sz="2000" b="1" i="0" u="none" dirty="0">
                <a:solidFill>
                  <a:schemeClr val="dk1"/>
                </a:solidFill>
                <a:latin typeface="Calibri"/>
                <a:ea typeface="Calibri"/>
                <a:cs typeface="Calibri"/>
                <a:sym typeface="Calibri"/>
              </a:rPr>
              <a:t>end zeroing period</a:t>
            </a:r>
            <a:r>
              <a:rPr lang="en-US" sz="2000" b="0" i="0" u="none" dirty="0">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ct val="100000"/>
              <a:buFont typeface="Arial"/>
              <a:buNone/>
            </a:pPr>
            <a:endParaRPr sz="20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After the end zeroing period, the LED will start flashing </a:t>
            </a:r>
            <a:r>
              <a:rPr lang="en-US" sz="2000" b="1" i="0" u="none" dirty="0">
                <a:solidFill>
                  <a:schemeClr val="dk1"/>
                </a:solidFill>
                <a:latin typeface="Calibri"/>
                <a:ea typeface="Calibri"/>
                <a:cs typeface="Calibri"/>
                <a:sym typeface="Calibri"/>
              </a:rPr>
              <a:t>double red</a:t>
            </a:r>
            <a:r>
              <a:rPr lang="en-US" sz="2000" b="0" i="0" u="none" dirty="0">
                <a:solidFill>
                  <a:schemeClr val="dk1"/>
                </a:solidFill>
                <a:latin typeface="Calibri"/>
                <a:ea typeface="Calibri"/>
                <a:cs typeface="Calibri"/>
                <a:sym typeface="Calibri"/>
              </a:rPr>
              <a:t> and it can be taken out of the box.</a:t>
            </a:r>
          </a:p>
          <a:p>
            <a:pPr marL="228600" marR="0" lvl="0" indent="-228600" algn="l" rtl="0">
              <a:lnSpc>
                <a:spcPct val="90000"/>
              </a:lnSpc>
              <a:spcBef>
                <a:spcPts val="1000"/>
              </a:spcBef>
              <a:buClr>
                <a:schemeClr val="dk1"/>
              </a:buClr>
              <a:buSzPct val="100000"/>
              <a:buFont typeface="Arial"/>
              <a:buNone/>
            </a:pPr>
            <a:endParaRPr sz="2000" b="0" i="0" u="none" dirty="0">
              <a:solidFill>
                <a:schemeClr val="dk1"/>
              </a:solidFill>
              <a:latin typeface="Calibri"/>
              <a:ea typeface="Calibri"/>
              <a:cs typeface="Calibri"/>
              <a:sym typeface="Calibri"/>
            </a:endParaRPr>
          </a:p>
        </p:txBody>
      </p:sp>
      <p:sp>
        <p:nvSpPr>
          <p:cNvPr id="163" name="Shape 16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0070C0"/>
              </a:buClr>
              <a:buSzPct val="25000"/>
              <a:buFont typeface="Calibri"/>
              <a:buNone/>
            </a:pPr>
            <a:r>
              <a:rPr lang="en-US" sz="3600" i="0" strike="noStrike" cap="none" dirty="0">
                <a:solidFill>
                  <a:schemeClr val="tx1"/>
                </a:solidFill>
                <a:latin typeface="Calibri"/>
                <a:ea typeface="Calibri"/>
                <a:cs typeface="Calibri"/>
                <a:sym typeface="Calibri"/>
              </a:rPr>
              <a:t>Installing and uninstalling the PATS+</a:t>
            </a:r>
          </a:p>
        </p:txBody>
      </p:sp>
      <p:pic>
        <p:nvPicPr>
          <p:cNvPr id="164" name="Shape 164" descr="2.PNG"/>
          <p:cNvPicPr preferRelativeResize="0"/>
          <p:nvPr/>
        </p:nvPicPr>
        <p:blipFill>
          <a:blip r:embed="rId3">
            <a:alphaModFix/>
          </a:blip>
          <a:stretch>
            <a:fillRect/>
          </a:stretch>
        </p:blipFill>
        <p:spPr>
          <a:xfrm>
            <a:off x="5367057" y="1885950"/>
            <a:ext cx="6491287" cy="373776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0070C0"/>
              </a:buClr>
              <a:buSzPct val="25000"/>
              <a:buFont typeface="Calibri"/>
              <a:buNone/>
            </a:pPr>
            <a:r>
              <a:rPr lang="en-US" sz="3600" i="0" strike="noStrike" cap="none" dirty="0">
                <a:solidFill>
                  <a:schemeClr val="tx1"/>
                </a:solidFill>
                <a:latin typeface="Calibri"/>
                <a:ea typeface="Calibri"/>
                <a:cs typeface="Calibri"/>
                <a:sym typeface="Calibri"/>
              </a:rPr>
              <a:t>Downloading Data</a:t>
            </a:r>
          </a:p>
        </p:txBody>
      </p:sp>
      <p:sp>
        <p:nvSpPr>
          <p:cNvPr id="170" name="Shape 170"/>
          <p:cNvSpPr txBox="1">
            <a:spLocks noGrp="1"/>
          </p:cNvSpPr>
          <p:nvPr>
            <p:ph type="body" idx="1"/>
          </p:nvPr>
        </p:nvSpPr>
        <p:spPr>
          <a:xfrm>
            <a:off x="838200" y="1628775"/>
            <a:ext cx="10515599" cy="435133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Connect the device to the computer using USB micro cable.</a:t>
            </a:r>
          </a:p>
          <a:p>
            <a:pPr marL="228600" marR="0" lvl="0" indent="-228600" algn="l" rtl="0">
              <a:lnSpc>
                <a:spcPct val="90000"/>
              </a:lnSpc>
              <a:spcBef>
                <a:spcPts val="100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Open </a:t>
            </a:r>
            <a:r>
              <a:rPr lang="en-US" sz="2000" b="1" i="0" u="none" dirty="0">
                <a:solidFill>
                  <a:schemeClr val="dk1"/>
                </a:solidFill>
                <a:latin typeface="Calibri"/>
                <a:ea typeface="Calibri"/>
                <a:cs typeface="Calibri"/>
                <a:sym typeface="Calibri"/>
              </a:rPr>
              <a:t>PICA</a:t>
            </a:r>
            <a:r>
              <a:rPr lang="en-US" sz="2000" b="0" i="0" u="none" dirty="0">
                <a:solidFill>
                  <a:schemeClr val="dk1"/>
                </a:solidFill>
                <a:latin typeface="Calibri"/>
                <a:ea typeface="Calibri"/>
                <a:cs typeface="Calibri"/>
                <a:sym typeface="Calibri"/>
              </a:rPr>
              <a:t> software.</a:t>
            </a:r>
          </a:p>
          <a:p>
            <a:pPr marL="228600" marR="0" lvl="0" indent="-228600" algn="l" rtl="0">
              <a:lnSpc>
                <a:spcPct val="90000"/>
              </a:lnSpc>
              <a:spcBef>
                <a:spcPts val="100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Right click on the filename which you want to download from the </a:t>
            </a:r>
            <a:r>
              <a:rPr lang="en-US" sz="2000" b="1" i="0" u="none" dirty="0">
                <a:solidFill>
                  <a:schemeClr val="dk1"/>
                </a:solidFill>
                <a:latin typeface="Calibri"/>
                <a:ea typeface="Calibri"/>
                <a:cs typeface="Calibri"/>
                <a:sym typeface="Calibri"/>
              </a:rPr>
              <a:t>Pats+ </a:t>
            </a:r>
            <a:r>
              <a:rPr lang="en-US" sz="2000" b="0" i="0" u="none" dirty="0">
                <a:solidFill>
                  <a:schemeClr val="dk1"/>
                </a:solidFill>
                <a:latin typeface="Calibri"/>
                <a:ea typeface="Calibri"/>
                <a:cs typeface="Calibri"/>
                <a:sym typeface="Calibri"/>
              </a:rPr>
              <a:t>page.</a:t>
            </a:r>
          </a:p>
          <a:p>
            <a:pPr marL="228600" marR="0" lvl="0" indent="-228600" algn="l" rtl="0">
              <a:lnSpc>
                <a:spcPct val="90000"/>
              </a:lnSpc>
              <a:spcBef>
                <a:spcPts val="100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You should see the graph and the </a:t>
            </a:r>
            <a:r>
              <a:rPr lang="en-US" sz="2000" b="1" i="0" u="none" dirty="0">
                <a:solidFill>
                  <a:schemeClr val="dk1"/>
                </a:solidFill>
                <a:latin typeface="Calibri"/>
                <a:ea typeface="Calibri"/>
                <a:cs typeface="Calibri"/>
                <a:sym typeface="Calibri"/>
              </a:rPr>
              <a:t>selected file details</a:t>
            </a:r>
            <a:r>
              <a:rPr lang="en-US" sz="2000" b="0" i="0" u="none" dirty="0">
                <a:solidFill>
                  <a:schemeClr val="dk1"/>
                </a:solidFill>
                <a:latin typeface="Calibri"/>
                <a:ea typeface="Calibri"/>
                <a:cs typeface="Calibri"/>
                <a:sym typeface="Calibri"/>
              </a:rPr>
              <a:t> updated.</a:t>
            </a:r>
          </a:p>
          <a:p>
            <a:pPr marL="228600" marR="0" lvl="0" indent="-228600" algn="l" rtl="0">
              <a:lnSpc>
                <a:spcPct val="90000"/>
              </a:lnSpc>
              <a:spcBef>
                <a:spcPts val="100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Then click on the </a:t>
            </a:r>
            <a:r>
              <a:rPr lang="en-US" sz="2000" b="1" i="0" u="none" dirty="0">
                <a:solidFill>
                  <a:schemeClr val="dk1"/>
                </a:solidFill>
                <a:latin typeface="Calibri"/>
                <a:ea typeface="Calibri"/>
                <a:cs typeface="Calibri"/>
                <a:sym typeface="Calibri"/>
              </a:rPr>
              <a:t>Data</a:t>
            </a:r>
            <a:r>
              <a:rPr lang="en-US" sz="2000" b="0" i="0" u="none" dirty="0">
                <a:solidFill>
                  <a:schemeClr val="dk1"/>
                </a:solidFill>
                <a:latin typeface="Calibri"/>
                <a:ea typeface="Calibri"/>
                <a:cs typeface="Calibri"/>
                <a:sym typeface="Calibri"/>
              </a:rPr>
              <a:t> tab, you should have the file you selected from the Pats+ page.</a:t>
            </a:r>
          </a:p>
          <a:p>
            <a:pPr marL="228600" marR="0" lvl="0" indent="-228600" algn="l" rtl="0">
              <a:lnSpc>
                <a:spcPct val="90000"/>
              </a:lnSpc>
              <a:spcBef>
                <a:spcPts val="100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To download the file, click the </a:t>
            </a:r>
            <a:r>
              <a:rPr lang="en-US" sz="2000" b="1" i="0" u="none" dirty="0">
                <a:solidFill>
                  <a:schemeClr val="dk1"/>
                </a:solidFill>
                <a:latin typeface="Calibri"/>
                <a:ea typeface="Calibri"/>
                <a:cs typeface="Calibri"/>
                <a:sym typeface="Calibri"/>
              </a:rPr>
              <a:t>‘Export to CSV File’</a:t>
            </a:r>
            <a:r>
              <a:rPr lang="en-US" sz="2000" b="0" i="0" u="none" dirty="0">
                <a:solidFill>
                  <a:schemeClr val="dk1"/>
                </a:solidFill>
                <a:latin typeface="Calibri"/>
                <a:ea typeface="Calibri"/>
                <a:cs typeface="Calibri"/>
                <a:sym typeface="Calibri"/>
              </a:rPr>
              <a:t> button.</a:t>
            </a:r>
          </a:p>
          <a:p>
            <a:pPr marL="228600" marR="0" lvl="0" indent="-228600" algn="l" rtl="0">
              <a:lnSpc>
                <a:spcPct val="90000"/>
              </a:lnSpc>
              <a:spcBef>
                <a:spcPts val="100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Select a location where you want to save the file.</a:t>
            </a:r>
          </a:p>
          <a:p>
            <a:pPr marL="228600" marR="0" lvl="0" indent="-228600" algn="l" rtl="0">
              <a:lnSpc>
                <a:spcPct val="90000"/>
              </a:lnSpc>
              <a:spcBef>
                <a:spcPts val="100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Then click the </a:t>
            </a:r>
            <a:r>
              <a:rPr lang="en-US" sz="2000" b="1" i="0" u="none" dirty="0">
                <a:solidFill>
                  <a:schemeClr val="dk1"/>
                </a:solidFill>
                <a:latin typeface="Calibri"/>
                <a:ea typeface="Calibri"/>
                <a:cs typeface="Calibri"/>
                <a:sym typeface="Calibri"/>
              </a:rPr>
              <a:t>‘save’</a:t>
            </a:r>
            <a:r>
              <a:rPr lang="en-US" sz="2000" b="0" i="0" u="none" dirty="0">
                <a:solidFill>
                  <a:schemeClr val="dk1"/>
                </a:solidFill>
                <a:latin typeface="Calibri"/>
                <a:ea typeface="Calibri"/>
                <a:cs typeface="Calibri"/>
                <a:sym typeface="Calibri"/>
              </a:rPr>
              <a:t> button and the file will be saved at the selected location.</a:t>
            </a:r>
          </a:p>
          <a:p>
            <a:pPr marL="228600" marR="0" lvl="0" indent="-228600" algn="l" rtl="0">
              <a:lnSpc>
                <a:spcPct val="90000"/>
              </a:lnSpc>
              <a:spcBef>
                <a:spcPts val="100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Rename the file as needed.</a:t>
            </a:r>
          </a:p>
          <a:p>
            <a:pPr marL="228600" marR="0" lvl="0" indent="-228600" algn="l" rtl="0">
              <a:lnSpc>
                <a:spcPct val="90000"/>
              </a:lnSpc>
              <a:spcBef>
                <a:spcPts val="100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After each day of data is downloaded, turn the entire file into a zip file and email to the project manager.</a:t>
            </a:r>
          </a:p>
          <a:p>
            <a:pPr marL="228600" marR="0" lvl="0" indent="-228600" algn="l" rtl="0">
              <a:lnSpc>
                <a:spcPct val="90000"/>
              </a:lnSpc>
              <a:spcBef>
                <a:spcPts val="1000"/>
              </a:spcBef>
              <a:spcAft>
                <a:spcPts val="0"/>
              </a:spcAft>
              <a:buClr>
                <a:schemeClr val="dk1"/>
              </a:buClr>
              <a:buSzPct val="100000"/>
              <a:buFont typeface="Arial"/>
              <a:buNone/>
            </a:pPr>
            <a:endParaRPr sz="2000" b="0" i="0" u="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0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extLst>
              <p:ext uri="{D42A27DB-BD31-4B8C-83A1-F6EECF244321}">
                <p14:modId xmlns:p14="http://schemas.microsoft.com/office/powerpoint/2010/main" val="2549059606"/>
              </p:ext>
            </p:extLst>
          </p:nvPr>
        </p:nvSpPr>
        <p:spPr>
          <a:xfrm>
            <a:off x="838200" y="365125"/>
            <a:ext cx="10515599" cy="1325562"/>
          </a:xfrm>
          <a:prstGeom prst="rect">
            <a:avLst/>
          </a:prstGeom>
          <a:noFill/>
          <a:ln>
            <a:noFill/>
          </a:ln>
        </p:spPr>
        <p:txBody>
          <a:bodyPr lIns="91425" tIns="45700" rIns="91425" bIns="45700" anchor="ctr" anchorCtr="0">
            <a:noAutofit/>
          </a:bodyPr>
          <a:lstStyle/>
          <a:p>
            <a:pPr>
              <a:buSzPct val="25000"/>
            </a:pPr>
            <a:r>
              <a:rPr dirty="0">
                <a:solidFill>
                  <a:schemeClr val="tx1"/>
                </a:solidFill>
              </a:rPr>
              <a:t/>
            </a:r>
            <a:br>
              <a:rPr dirty="0">
                <a:solidFill>
                  <a:schemeClr val="tx1"/>
                </a:solidFill>
              </a:rPr>
            </a:br>
            <a:r>
              <a:rPr lang="en-US" sz="4400" i="0" strike="noStrike" cap="none" dirty="0">
                <a:solidFill>
                  <a:schemeClr val="dk1"/>
                </a:solidFill>
                <a:sym typeface="Calibri"/>
              </a:rPr>
              <a:t>Maintenance</a:t>
            </a:r>
            <a:r>
              <a:rPr dirty="0">
                <a:solidFill>
                  <a:schemeClr val="tx1"/>
                </a:solidFill>
              </a:rPr>
              <a:t/>
            </a:r>
            <a:br>
              <a:rPr dirty="0">
                <a:solidFill>
                  <a:schemeClr val="tx1"/>
                </a:solidFill>
              </a:rPr>
            </a:br>
            <a:endParaRPr lang="en-US" sz="4400" b="0" i="0" u="none" strike="noStrike" cap="none" dirty="0">
              <a:solidFill>
                <a:schemeClr val="dk1"/>
              </a:solidFill>
              <a:latin typeface="Calibri"/>
              <a:ea typeface="Calibri"/>
              <a:cs typeface="Calibri"/>
              <a:sym typeface="Calibri"/>
            </a:endParaRPr>
          </a:p>
        </p:txBody>
      </p:sp>
      <p:sp>
        <p:nvSpPr>
          <p:cNvPr id="176" name="Shape 176"/>
          <p:cNvSpPr txBox="1">
            <a:spLocks noGrp="1"/>
          </p:cNvSpPr>
          <p:nvPr>
            <p:ph type="body" idx="1"/>
          </p:nvPr>
        </p:nvSpPr>
        <p:spPr>
          <a:xfrm>
            <a:off x="838200" y="1825625"/>
            <a:ext cx="8709024" cy="4198937"/>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sz="2000"/>
              <a:t>It takes approximately 4 hours to charge a fully depleted PATS+. When PATS+ is first connected to a charger, the LED indicator will be red pulsating and will start flashing double red, once it’s fully charged.</a:t>
            </a:r>
          </a:p>
          <a:p>
            <a:pPr marL="228600" marR="0" lvl="0" indent="-228600" algn="l" rtl="0">
              <a:lnSpc>
                <a:spcPct val="80000"/>
              </a:lnSpc>
              <a:spcBef>
                <a:spcPts val="1000"/>
              </a:spcBef>
              <a:spcAft>
                <a:spcPts val="0"/>
              </a:spcAft>
              <a:buClr>
                <a:schemeClr val="dk1"/>
              </a:buClr>
              <a:buSzPct val="100000"/>
              <a:buFont typeface="Arial"/>
              <a:buNone/>
            </a:pPr>
            <a:endParaRPr sz="2000" b="0" i="0" u="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If the baseline photoelectric signal increases over 100 mV, it is recommended to clean the PE chamber. In a clean environment, remove the enclosure by unscrewing the</a:t>
            </a:r>
            <a:r>
              <a:rPr lang="en-US" sz="2000"/>
              <a:t> 4 side </a:t>
            </a:r>
            <a:r>
              <a:rPr lang="en-US" sz="2000" b="0" i="0" u="none">
                <a:solidFill>
                  <a:schemeClr val="dk1"/>
                </a:solidFill>
                <a:latin typeface="Calibri"/>
                <a:ea typeface="Calibri"/>
                <a:cs typeface="Calibri"/>
                <a:sym typeface="Calibri"/>
              </a:rPr>
              <a:t>screws.  Use the hand squeeze pump to clean the chamber.  40-50 pumps into the chamber at different angles are recommended.   </a:t>
            </a:r>
          </a:p>
          <a:p>
            <a:pPr marL="228600" marR="0" lvl="0" indent="-228600" algn="l" rtl="0">
              <a:lnSpc>
                <a:spcPct val="80000"/>
              </a:lnSpc>
              <a:spcBef>
                <a:spcPts val="1000"/>
              </a:spcBef>
              <a:spcAft>
                <a:spcPts val="0"/>
              </a:spcAft>
              <a:buClr>
                <a:schemeClr val="dk1"/>
              </a:buClr>
              <a:buSzPct val="100000"/>
              <a:buFont typeface="Arial"/>
              <a:buNone/>
            </a:pPr>
            <a:endParaRPr sz="2000" b="0" i="0" u="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When not in use, store the PATS+ in plastic bags in a clean, dry location with the SD cards unseated.  </a:t>
            </a:r>
          </a:p>
          <a:p>
            <a:pPr marL="228600" marR="0" lvl="0" indent="-228600" algn="l" rtl="0">
              <a:lnSpc>
                <a:spcPct val="80000"/>
              </a:lnSpc>
              <a:spcBef>
                <a:spcPts val="1000"/>
              </a:spcBef>
              <a:spcAft>
                <a:spcPts val="0"/>
              </a:spcAft>
              <a:buClr>
                <a:schemeClr val="dk1"/>
              </a:buClr>
              <a:buSzPct val="25000"/>
              <a:buFont typeface="Arial"/>
              <a:buNone/>
            </a:pPr>
            <a:r>
              <a:rPr lang="en-US" sz="2000" b="1" i="0" u="none">
                <a:solidFill>
                  <a:schemeClr val="dk1"/>
                </a:solidFill>
                <a:latin typeface="Calibri"/>
                <a:ea typeface="Calibri"/>
                <a:cs typeface="Calibri"/>
                <a:sym typeface="Calibri"/>
              </a:rPr>
              <a:t/>
            </a:r>
            <a:br>
              <a:rPr lang="en-US" sz="2000" b="1" i="0" u="none">
                <a:solidFill>
                  <a:schemeClr val="dk1"/>
                </a:solidFill>
                <a:latin typeface="Calibri"/>
                <a:ea typeface="Calibri"/>
                <a:cs typeface="Calibri"/>
                <a:sym typeface="Calibri"/>
              </a:rPr>
            </a:br>
            <a:endParaRPr lang="en-US" sz="2000" b="1"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dirty="0" smtClean="0"/>
              <a:t>Questions?</a:t>
            </a:r>
            <a:endParaRPr lang="en-US" sz="4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descr="IMG_1355.JPG"/>
          <p:cNvPicPr preferRelativeResize="0"/>
          <p:nvPr/>
        </p:nvPicPr>
        <p:blipFill>
          <a:blip r:embed="rId3">
            <a:alphaModFix/>
          </a:blip>
          <a:stretch>
            <a:fillRect/>
          </a:stretch>
        </p:blipFill>
        <p:spPr>
          <a:xfrm>
            <a:off x="3524250" y="812249"/>
            <a:ext cx="5143498" cy="6045752"/>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p:cNvPicPr preferRelativeResize="0"/>
          <p:nvPr/>
        </p:nvPicPr>
        <p:blipFill rotWithShape="1">
          <a:blip r:embed="rId3">
            <a:alphaModFix/>
          </a:blip>
          <a:srcRect l="-7669" t="-523" r="7668" b="53462"/>
          <a:stretch/>
        </p:blipFill>
        <p:spPr>
          <a:xfrm>
            <a:off x="3103561" y="3128961"/>
            <a:ext cx="5143499" cy="3227386"/>
          </a:xfrm>
          <a:prstGeom prst="rect">
            <a:avLst/>
          </a:prstGeom>
          <a:noFill/>
          <a:ln>
            <a:noFill/>
          </a:ln>
        </p:spPr>
      </p:pic>
      <p:pic>
        <p:nvPicPr>
          <p:cNvPr id="193" name="Shape 193"/>
          <p:cNvPicPr preferRelativeResize="0"/>
          <p:nvPr/>
        </p:nvPicPr>
        <p:blipFill rotWithShape="1">
          <a:blip r:embed="rId4">
            <a:alphaModFix/>
          </a:blip>
          <a:srcRect/>
          <a:stretch/>
        </p:blipFill>
        <p:spPr>
          <a:xfrm>
            <a:off x="415925" y="338137"/>
            <a:ext cx="4878387" cy="3271836"/>
          </a:xfrm>
          <a:prstGeom prst="rect">
            <a:avLst/>
          </a:prstGeom>
          <a:noFill/>
          <a:ln>
            <a:noFill/>
          </a:ln>
        </p:spPr>
      </p:pic>
      <p:pic>
        <p:nvPicPr>
          <p:cNvPr id="194" name="Shape 194"/>
          <p:cNvPicPr preferRelativeResize="0"/>
          <p:nvPr/>
        </p:nvPicPr>
        <p:blipFill rotWithShape="1">
          <a:blip r:embed="rId5">
            <a:alphaModFix/>
          </a:blip>
          <a:srcRect t="11404" r="5659" b="54808"/>
          <a:stretch/>
        </p:blipFill>
        <p:spPr>
          <a:xfrm>
            <a:off x="6311900" y="338137"/>
            <a:ext cx="4956175" cy="3159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a:picLocks noGrp="1"/>
          </p:cNvPicPr>
          <p:nvPr>
            <p:ph type="body" idx="1"/>
          </p:nvPr>
        </p:nvPicPr>
        <p:blipFill rotWithShape="1">
          <a:blip r:embed="rId3">
            <a:alphaModFix/>
          </a:blip>
          <a:srcRect l="-7669" t="-523" r="7668" b="53462"/>
          <a:stretch/>
        </p:blipFill>
        <p:spPr>
          <a:xfrm>
            <a:off x="1938336" y="1428750"/>
            <a:ext cx="6497637" cy="4076699"/>
          </a:xfrm>
          <a:prstGeom prst="rect">
            <a:avLst/>
          </a:prstGeom>
          <a:noFill/>
          <a:ln>
            <a:noFill/>
          </a:ln>
        </p:spPr>
      </p:pic>
      <p:grpSp>
        <p:nvGrpSpPr>
          <p:cNvPr id="200" name="Shape 200"/>
          <p:cNvGrpSpPr/>
          <p:nvPr/>
        </p:nvGrpSpPr>
        <p:grpSpPr>
          <a:xfrm>
            <a:off x="2460624" y="2427481"/>
            <a:ext cx="1960554" cy="1742942"/>
            <a:chOff x="0" y="0"/>
            <a:chExt cx="2147483647" cy="2147483646"/>
          </a:xfrm>
        </p:grpSpPr>
        <p:grpSp>
          <p:nvGrpSpPr>
            <p:cNvPr id="201" name="Shape 201"/>
            <p:cNvGrpSpPr/>
            <p:nvPr/>
          </p:nvGrpSpPr>
          <p:grpSpPr>
            <a:xfrm rot="-1740000">
              <a:off x="486154410" y="284973962"/>
              <a:ext cx="1409353865" cy="1577535722"/>
              <a:chOff x="0" y="0"/>
              <a:chExt cx="2147483647" cy="2147483646"/>
            </a:xfrm>
          </p:grpSpPr>
          <p:sp>
            <p:nvSpPr>
              <p:cNvPr id="202" name="Shape 202"/>
              <p:cNvSpPr/>
              <p:nvPr/>
            </p:nvSpPr>
            <p:spPr>
              <a:xfrm rot="-1380000">
                <a:off x="300000787" y="212866281"/>
                <a:ext cx="1547482069" cy="1721751084"/>
              </a:xfrm>
              <a:custGeom>
                <a:avLst/>
                <a:gdLst/>
                <a:ahLst/>
                <a:cxnLst/>
                <a:rect l="0" t="0" r="0" b="0"/>
                <a:pathLst>
                  <a:path w="120000" h="120000" extrusionOk="0">
                    <a:moveTo>
                      <a:pt x="59999" y="0"/>
                    </a:moveTo>
                    <a:lnTo>
                      <a:pt x="59999" y="0"/>
                    </a:lnTo>
                    <a:cubicBezTo>
                      <a:pt x="72225" y="0"/>
                      <a:pt x="84163" y="3736"/>
                      <a:pt x="94207" y="10706"/>
                    </a:cubicBezTo>
                    <a:cubicBezTo>
                      <a:pt x="104251" y="17676"/>
                      <a:pt x="111929" y="27552"/>
                      <a:pt x="116207" y="39005"/>
                    </a:cubicBezTo>
                    <a:cubicBezTo>
                      <a:pt x="120484" y="50458"/>
                      <a:pt x="121161" y="62949"/>
                      <a:pt x="118146" y="74797"/>
                    </a:cubicBezTo>
                    <a:cubicBezTo>
                      <a:pt x="115131" y="86645"/>
                      <a:pt x="108566" y="97293"/>
                      <a:pt x="99334" y="105308"/>
                    </a:cubicBezTo>
                    <a:lnTo>
                      <a:pt x="60000" y="60000"/>
                    </a:lnTo>
                    <a:close/>
                  </a:path>
                  <a:path w="120000" h="120000" fill="none" extrusionOk="0">
                    <a:moveTo>
                      <a:pt x="59999" y="0"/>
                    </a:moveTo>
                    <a:lnTo>
                      <a:pt x="59999" y="0"/>
                    </a:lnTo>
                    <a:cubicBezTo>
                      <a:pt x="72225" y="0"/>
                      <a:pt x="84163" y="3736"/>
                      <a:pt x="94207" y="10706"/>
                    </a:cubicBezTo>
                    <a:cubicBezTo>
                      <a:pt x="104251" y="17676"/>
                      <a:pt x="111929" y="27552"/>
                      <a:pt x="116207" y="39005"/>
                    </a:cubicBezTo>
                    <a:cubicBezTo>
                      <a:pt x="120484" y="50458"/>
                      <a:pt x="121161" y="62949"/>
                      <a:pt x="118146" y="74797"/>
                    </a:cubicBezTo>
                    <a:cubicBezTo>
                      <a:pt x="115131" y="86645"/>
                      <a:pt x="108566" y="97293"/>
                      <a:pt x="99334" y="105308"/>
                    </a:cubicBezTo>
                  </a:path>
                </a:pathLst>
              </a:cu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3" name="Shape 203"/>
              <p:cNvSpPr/>
              <p:nvPr/>
            </p:nvSpPr>
            <p:spPr>
              <a:xfrm rot="9480000" flipH="1">
                <a:off x="524148724" y="196494995"/>
                <a:ext cx="355595899" cy="199204093"/>
              </a:xfrm>
              <a:prstGeom prst="triangle">
                <a:avLst>
                  <a:gd name="adj" fmla="val 50000"/>
                </a:avLst>
              </a:prstGeom>
              <a:solidFill>
                <a:srgbClr val="FF0000"/>
              </a:solidFill>
              <a:ln w="127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grpSp>
          <p:nvGrpSpPr>
            <p:cNvPr id="204" name="Shape 204"/>
            <p:cNvGrpSpPr/>
            <p:nvPr/>
          </p:nvGrpSpPr>
          <p:grpSpPr>
            <a:xfrm>
              <a:off x="0" y="786784832"/>
              <a:ext cx="1999689441" cy="1110259915"/>
              <a:chOff x="0" y="0"/>
              <a:chExt cx="2147483647" cy="2147483647"/>
            </a:xfrm>
          </p:grpSpPr>
          <p:grpSp>
            <p:nvGrpSpPr>
              <p:cNvPr id="205" name="Shape 205"/>
              <p:cNvGrpSpPr/>
              <p:nvPr/>
            </p:nvGrpSpPr>
            <p:grpSpPr>
              <a:xfrm>
                <a:off x="975356941" y="0"/>
                <a:ext cx="601404776" cy="1451983777"/>
                <a:chOff x="0" y="0"/>
                <a:chExt cx="2147483646" cy="2147483647"/>
              </a:xfrm>
            </p:grpSpPr>
            <p:sp>
              <p:nvSpPr>
                <p:cNvPr id="206" name="Shape 206"/>
                <p:cNvSpPr/>
                <p:nvPr/>
              </p:nvSpPr>
              <p:spPr>
                <a:xfrm>
                  <a:off x="0" y="0"/>
                  <a:ext cx="2147483646" cy="2147483647"/>
                </a:xfrm>
                <a:custGeom>
                  <a:avLst/>
                  <a:gdLst/>
                  <a:ahLst/>
                  <a:cxnLst/>
                  <a:rect l="0" t="0" r="0" b="0"/>
                  <a:pathLst>
                    <a:path w="120000" h="120000" extrusionOk="0">
                      <a:moveTo>
                        <a:pt x="60000" y="0"/>
                      </a:moveTo>
                      <a:lnTo>
                        <a:pt x="60000" y="0"/>
                      </a:lnTo>
                      <a:cubicBezTo>
                        <a:pt x="72231" y="0"/>
                        <a:pt x="84175" y="3740"/>
                        <a:pt x="94221" y="10716"/>
                      </a:cubicBezTo>
                      <a:cubicBezTo>
                        <a:pt x="104268" y="17692"/>
                        <a:pt x="111945" y="27577"/>
                        <a:pt x="116219" y="39037"/>
                      </a:cubicBezTo>
                      <a:cubicBezTo>
                        <a:pt x="120492" y="50498"/>
                        <a:pt x="121160" y="62996"/>
                        <a:pt x="118133" y="74847"/>
                      </a:cubicBezTo>
                      <a:cubicBezTo>
                        <a:pt x="115106" y="86698"/>
                        <a:pt x="108527" y="97345"/>
                        <a:pt x="99282" y="105353"/>
                      </a:cubicBezTo>
                      <a:lnTo>
                        <a:pt x="60000" y="60000"/>
                      </a:lnTo>
                      <a:close/>
                    </a:path>
                    <a:path w="120000" h="120000" fill="none" extrusionOk="0">
                      <a:moveTo>
                        <a:pt x="60000" y="0"/>
                      </a:moveTo>
                      <a:lnTo>
                        <a:pt x="60000" y="0"/>
                      </a:lnTo>
                      <a:cubicBezTo>
                        <a:pt x="72231" y="0"/>
                        <a:pt x="84175" y="3740"/>
                        <a:pt x="94221" y="10716"/>
                      </a:cubicBezTo>
                      <a:cubicBezTo>
                        <a:pt x="104268" y="17692"/>
                        <a:pt x="111945" y="27577"/>
                        <a:pt x="116219" y="39037"/>
                      </a:cubicBezTo>
                      <a:cubicBezTo>
                        <a:pt x="120492" y="50498"/>
                        <a:pt x="121160" y="62996"/>
                        <a:pt x="118133" y="74847"/>
                      </a:cubicBezTo>
                      <a:cubicBezTo>
                        <a:pt x="115106" y="86698"/>
                        <a:pt x="108527" y="97345"/>
                        <a:pt x="99282" y="105353"/>
                      </a:cubicBezTo>
                    </a:path>
                  </a:pathLst>
                </a:cu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7" name="Shape 207"/>
                <p:cNvSpPr/>
                <p:nvPr/>
              </p:nvSpPr>
              <p:spPr>
                <a:xfrm>
                  <a:off x="1356304071" y="1642180863"/>
                  <a:ext cx="565129235" cy="378976619"/>
                </a:xfrm>
                <a:prstGeom prst="triangle">
                  <a:avLst>
                    <a:gd name="adj" fmla="val 50000"/>
                  </a:avLst>
                </a:prstGeom>
                <a:solidFill>
                  <a:srgbClr val="FF0000"/>
                </a:solidFill>
                <a:ln w="127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208" name="Shape 208"/>
              <p:cNvSpPr txBox="1"/>
              <p:nvPr/>
            </p:nvSpPr>
            <p:spPr>
              <a:xfrm>
                <a:off x="1134593035" y="1267785314"/>
                <a:ext cx="1012890611" cy="879698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1800" b="1" i="0" u="none">
                    <a:solidFill>
                      <a:srgbClr val="FF0000"/>
                    </a:solidFill>
                    <a:latin typeface="Calibri"/>
                    <a:ea typeface="Calibri"/>
                    <a:cs typeface="Calibri"/>
                    <a:sym typeface="Calibri"/>
                  </a:rPr>
                  <a:t>OPEN</a:t>
                </a:r>
              </a:p>
            </p:txBody>
          </p:sp>
          <p:sp>
            <p:nvSpPr>
              <p:cNvPr id="209" name="Shape 209"/>
              <p:cNvSpPr txBox="1"/>
              <p:nvPr/>
            </p:nvSpPr>
            <p:spPr>
              <a:xfrm>
                <a:off x="0" y="300"/>
                <a:ext cx="975356621" cy="879698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1800" b="1" i="0" u="none">
                    <a:solidFill>
                      <a:srgbClr val="FF0000"/>
                    </a:solidFill>
                    <a:latin typeface="Calibri"/>
                    <a:ea typeface="Calibri"/>
                    <a:cs typeface="Calibri"/>
                    <a:sym typeface="Calibri"/>
                  </a:rPr>
                  <a:t>CLOSE</a:t>
                </a: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771525" y="494771"/>
            <a:ext cx="7525808" cy="523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Calibri"/>
              <a:buNone/>
            </a:pPr>
            <a:r>
              <a:rPr lang="en-US" sz="3200" i="0" dirty="0">
                <a:solidFill>
                  <a:schemeClr val="tx1"/>
                </a:solidFill>
                <a:latin typeface="Calibri"/>
                <a:ea typeface="Calibri"/>
                <a:cs typeface="Calibri"/>
                <a:sym typeface="Calibri"/>
              </a:rPr>
              <a:t>PATS+ Buttons and Symbols</a:t>
            </a:r>
          </a:p>
        </p:txBody>
      </p:sp>
      <p:pic>
        <p:nvPicPr>
          <p:cNvPr id="96" name="Shape 96" descr="Image"/>
          <p:cNvPicPr preferRelativeResize="0"/>
          <p:nvPr/>
        </p:nvPicPr>
        <p:blipFill>
          <a:blip r:embed="rId3">
            <a:alphaModFix/>
          </a:blip>
          <a:stretch>
            <a:fillRect/>
          </a:stretch>
        </p:blipFill>
        <p:spPr>
          <a:xfrm>
            <a:off x="1799074" y="1303867"/>
            <a:ext cx="7852926" cy="520045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2437" y="141286"/>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0070C0"/>
              </a:buClr>
              <a:buSzPct val="25000"/>
              <a:buFont typeface="Calibri"/>
              <a:buNone/>
            </a:pPr>
            <a:r>
              <a:rPr lang="en-US" sz="3600" i="0" strike="noStrike" cap="none" dirty="0">
                <a:solidFill>
                  <a:schemeClr val="tx1"/>
                </a:solidFill>
                <a:latin typeface="Calibri"/>
                <a:ea typeface="Calibri"/>
                <a:cs typeface="Calibri"/>
                <a:sym typeface="Calibri"/>
              </a:rPr>
              <a:t>PATS+ Operation Cycle  </a:t>
            </a:r>
          </a:p>
        </p:txBody>
      </p:sp>
      <p:pic>
        <p:nvPicPr>
          <p:cNvPr id="102" name="Shape 102" descr="2.PNG"/>
          <p:cNvPicPr preferRelativeResize="0"/>
          <p:nvPr/>
        </p:nvPicPr>
        <p:blipFill>
          <a:blip r:embed="rId3">
            <a:alphaModFix/>
          </a:blip>
          <a:stretch>
            <a:fillRect/>
          </a:stretch>
        </p:blipFill>
        <p:spPr>
          <a:xfrm>
            <a:off x="1260900" y="1624025"/>
            <a:ext cx="8457174" cy="4526649"/>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0070C0"/>
              </a:buClr>
              <a:buSzPct val="25000"/>
              <a:buFont typeface="Calibri"/>
              <a:buNone/>
            </a:pPr>
            <a:r>
              <a:rPr lang="en-US" sz="3600" i="0" strike="noStrike" cap="none" dirty="0">
                <a:solidFill>
                  <a:schemeClr val="tx1"/>
                </a:solidFill>
                <a:latin typeface="Calibri"/>
                <a:ea typeface="Calibri"/>
                <a:cs typeface="Calibri"/>
                <a:sym typeface="Calibri"/>
              </a:rPr>
              <a:t>PATS</a:t>
            </a:r>
            <a:r>
              <a:rPr lang="en-US" sz="3600" i="0" strike="noStrike" cap="none" dirty="0" smtClean="0">
                <a:solidFill>
                  <a:schemeClr val="tx1"/>
                </a:solidFill>
                <a:latin typeface="Calibri"/>
                <a:ea typeface="Calibri"/>
                <a:cs typeface="Calibri"/>
                <a:sym typeface="Calibri"/>
              </a:rPr>
              <a:t>+ Operation</a:t>
            </a:r>
            <a:endParaRPr lang="en-US" sz="3600" i="0" strike="noStrike" cap="none" dirty="0">
              <a:solidFill>
                <a:schemeClr val="tx1"/>
              </a:solidFill>
              <a:latin typeface="Calibri"/>
              <a:ea typeface="Calibri"/>
              <a:cs typeface="Calibri"/>
              <a:sym typeface="Calibri"/>
            </a:endParaRPr>
          </a:p>
        </p:txBody>
      </p:sp>
      <p:sp>
        <p:nvSpPr>
          <p:cNvPr id="108" name="Shape 108"/>
          <p:cNvSpPr txBox="1">
            <a:spLocks noGrp="1"/>
          </p:cNvSpPr>
          <p:nvPr>
            <p:ph type="body" idx="1"/>
          </p:nvPr>
        </p:nvSpPr>
        <p:spPr>
          <a:xfrm>
            <a:off x="838200" y="1825625"/>
            <a:ext cx="10515599" cy="435133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000" b="0" i="0" u="none" strike="noStrike" cap="none" dirty="0">
                <a:solidFill>
                  <a:schemeClr val="dk1"/>
                </a:solidFill>
                <a:latin typeface="Calibri"/>
                <a:ea typeface="Calibri"/>
                <a:cs typeface="Calibri"/>
                <a:sym typeface="Calibri"/>
              </a:rPr>
              <a:t>Programming the PATS+</a:t>
            </a:r>
          </a:p>
          <a:p>
            <a:pPr marL="228600" marR="0" lvl="0" indent="-228600" algn="l" rtl="0">
              <a:lnSpc>
                <a:spcPct val="90000"/>
              </a:lnSpc>
              <a:spcBef>
                <a:spcPts val="10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000" b="0" i="0" u="none" strike="noStrike" cap="none" dirty="0">
                <a:solidFill>
                  <a:schemeClr val="dk1"/>
                </a:solidFill>
                <a:latin typeface="Calibri"/>
                <a:ea typeface="Calibri"/>
                <a:cs typeface="Calibri"/>
                <a:sym typeface="Calibri"/>
              </a:rPr>
              <a:t>Zeroing the monitor</a:t>
            </a:r>
          </a:p>
          <a:p>
            <a:pPr marL="228600" marR="0" lvl="0" indent="-228600" algn="l" rtl="0">
              <a:lnSpc>
                <a:spcPct val="90000"/>
              </a:lnSpc>
              <a:spcBef>
                <a:spcPts val="10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000" b="0" i="0" u="none" strike="noStrike" cap="none" dirty="0">
                <a:solidFill>
                  <a:schemeClr val="dk1"/>
                </a:solidFill>
                <a:latin typeface="Calibri"/>
                <a:ea typeface="Calibri"/>
                <a:cs typeface="Calibri"/>
                <a:sym typeface="Calibri"/>
              </a:rPr>
              <a:t>Installing and uninstalling the PATS+</a:t>
            </a:r>
          </a:p>
          <a:p>
            <a:pPr marL="228600" marR="0" lvl="0" indent="-228600" algn="l" rtl="0">
              <a:lnSpc>
                <a:spcPct val="90000"/>
              </a:lnSpc>
              <a:spcBef>
                <a:spcPts val="10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000" b="0" i="0" u="none" strike="noStrike" cap="none" dirty="0">
                <a:solidFill>
                  <a:schemeClr val="dk1"/>
                </a:solidFill>
                <a:latin typeface="Calibri"/>
                <a:ea typeface="Calibri"/>
                <a:cs typeface="Calibri"/>
                <a:sym typeface="Calibri"/>
              </a:rPr>
              <a:t>Downloading Data</a:t>
            </a:r>
          </a:p>
          <a:p>
            <a:pPr marL="228600" marR="0" lvl="0" indent="-228600" algn="l" rtl="0">
              <a:lnSpc>
                <a:spcPct val="90000"/>
              </a:lnSpc>
              <a:spcBef>
                <a:spcPts val="10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000" b="0" i="0" u="none" strike="noStrike" cap="none" dirty="0">
                <a:solidFill>
                  <a:schemeClr val="dk1"/>
                </a:solidFill>
                <a:latin typeface="Calibri"/>
                <a:ea typeface="Calibri"/>
                <a:cs typeface="Calibri"/>
                <a:sym typeface="Calibri"/>
              </a:rPr>
              <a:t>Maintenance </a:t>
            </a:r>
          </a:p>
          <a:p>
            <a:pPr marL="228600" marR="0" lvl="0" indent="-228600" algn="l" rtl="0">
              <a:lnSpc>
                <a:spcPct val="90000"/>
              </a:lnSpc>
              <a:spcBef>
                <a:spcPts val="1000"/>
              </a:spcBef>
              <a:buClr>
                <a:schemeClr val="dk1"/>
              </a:buClr>
              <a:buSzPct val="100000"/>
              <a:buFont typeface="Arial"/>
              <a:buNone/>
            </a:pPr>
            <a:endParaRPr sz="2000" b="0" i="0" u="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17400" y="365113"/>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0070C0"/>
              </a:buClr>
              <a:buSzPct val="25000"/>
              <a:buFont typeface="Calibri"/>
              <a:buNone/>
            </a:pPr>
            <a:r>
              <a:rPr lang="en-US" sz="3600" i="0" strike="noStrike" cap="none" dirty="0">
                <a:solidFill>
                  <a:schemeClr val="tx1"/>
                </a:solidFill>
                <a:latin typeface="Calibri"/>
                <a:ea typeface="Calibri"/>
                <a:cs typeface="Calibri"/>
                <a:sym typeface="Calibri"/>
              </a:rPr>
              <a:t>Programming the PATS+</a:t>
            </a:r>
          </a:p>
        </p:txBody>
      </p:sp>
      <p:sp>
        <p:nvSpPr>
          <p:cNvPr id="114" name="Shape 114"/>
          <p:cNvSpPr txBox="1"/>
          <p:nvPr/>
        </p:nvSpPr>
        <p:spPr>
          <a:xfrm>
            <a:off x="5462591" y="2378094"/>
            <a:ext cx="4840286" cy="286226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100000"/>
              <a:buFont typeface="Calibri"/>
              <a:buChar char="•"/>
            </a:pPr>
            <a:r>
              <a:rPr lang="en-US" sz="2400" b="0" i="0" u="none" dirty="0">
                <a:solidFill>
                  <a:schemeClr val="dk1"/>
                </a:solidFill>
                <a:latin typeface="Calibri" charset="0"/>
                <a:ea typeface="Calibri" charset="0"/>
                <a:cs typeface="Calibri" charset="0"/>
                <a:sym typeface="Calibri"/>
              </a:rPr>
              <a:t>Check that your computer clock time is accurate </a:t>
            </a:r>
            <a:endParaRPr lang="en-US" sz="2400" dirty="0">
              <a:solidFill>
                <a:schemeClr val="dk1"/>
              </a:solidFill>
              <a:latin typeface="Calibri" charset="0"/>
              <a:ea typeface="Calibri" charset="0"/>
              <a:cs typeface="Calibri" charset="0"/>
              <a:sym typeface="Calibri"/>
            </a:endParaRPr>
          </a:p>
          <a:p>
            <a:pPr marL="0" marR="0" lvl="0" indent="0" algn="l" rtl="0">
              <a:lnSpc>
                <a:spcPct val="100000"/>
              </a:lnSpc>
              <a:spcBef>
                <a:spcPts val="0"/>
              </a:spcBef>
              <a:spcAft>
                <a:spcPts val="0"/>
              </a:spcAft>
              <a:buClr>
                <a:schemeClr val="dk1"/>
              </a:buClr>
              <a:buSzPct val="100000"/>
              <a:buFont typeface="Calibri"/>
              <a:buChar char="•"/>
            </a:pPr>
            <a:endParaRPr sz="2400" b="0" i="0" u="none" dirty="0">
              <a:solidFill>
                <a:schemeClr val="dk1"/>
              </a:solidFill>
              <a:latin typeface="Calibri" charset="0"/>
              <a:ea typeface="Calibri" charset="0"/>
              <a:cs typeface="Calibri" charset="0"/>
              <a:sym typeface="Arial"/>
            </a:endParaRPr>
          </a:p>
          <a:p>
            <a:pPr marL="0" marR="0" lvl="0" indent="0" algn="l" rtl="0">
              <a:lnSpc>
                <a:spcPct val="100000"/>
              </a:lnSpc>
              <a:spcBef>
                <a:spcPts val="0"/>
              </a:spcBef>
              <a:spcAft>
                <a:spcPts val="0"/>
              </a:spcAft>
              <a:buClr>
                <a:schemeClr val="dk1"/>
              </a:buClr>
              <a:buSzPct val="100000"/>
              <a:buFont typeface="Calibri"/>
              <a:buChar char="•"/>
            </a:pPr>
            <a:r>
              <a:rPr lang="en-US" sz="2400" b="0" i="0" u="none" dirty="0">
                <a:solidFill>
                  <a:schemeClr val="dk1"/>
                </a:solidFill>
                <a:latin typeface="Calibri" charset="0"/>
                <a:ea typeface="Calibri" charset="0"/>
                <a:cs typeface="Calibri" charset="0"/>
                <a:sym typeface="Calibri"/>
              </a:rPr>
              <a:t>Connect PATS+ device to the computer using USB micro cable – must be DATA cable, not only charging cable (make sure the SD card is fully seated). </a:t>
            </a:r>
            <a:br>
              <a:rPr lang="en-US" sz="2400" b="0" i="0" u="none" dirty="0">
                <a:solidFill>
                  <a:schemeClr val="dk1"/>
                </a:solidFill>
                <a:latin typeface="Calibri" charset="0"/>
                <a:ea typeface="Calibri" charset="0"/>
                <a:cs typeface="Calibri" charset="0"/>
                <a:sym typeface="Calibri"/>
              </a:rPr>
            </a:br>
            <a:endParaRPr lang="en-US" sz="2400" b="0" i="0" u="none" dirty="0">
              <a:solidFill>
                <a:schemeClr val="dk1"/>
              </a:solidFill>
              <a:latin typeface="Calibri" charset="0"/>
              <a:ea typeface="Calibri" charset="0"/>
              <a:cs typeface="Calibri" charset="0"/>
              <a:sym typeface="Calibri"/>
            </a:endParaRPr>
          </a:p>
          <a:p>
            <a:pPr lvl="0">
              <a:buClr>
                <a:schemeClr val="dk1"/>
              </a:buClr>
              <a:buSzPct val="100000"/>
              <a:buFont typeface="Calibri"/>
              <a:buChar char="•"/>
            </a:pPr>
            <a:r>
              <a:rPr lang="en-US" sz="2400" dirty="0">
                <a:solidFill>
                  <a:schemeClr val="dk1"/>
                </a:solidFill>
                <a:latin typeface="Calibri" charset="0"/>
                <a:ea typeface="Calibri" charset="0"/>
                <a:cs typeface="Calibri" charset="0"/>
                <a:sym typeface="Calibri"/>
              </a:rPr>
              <a:t>Open </a:t>
            </a:r>
            <a:r>
              <a:rPr lang="en-US" sz="2400" b="1" dirty="0">
                <a:solidFill>
                  <a:schemeClr val="dk1"/>
                </a:solidFill>
                <a:latin typeface="Calibri" charset="0"/>
                <a:ea typeface="Calibri" charset="0"/>
                <a:cs typeface="Calibri" charset="0"/>
                <a:sym typeface="Calibri"/>
              </a:rPr>
              <a:t>PICA</a:t>
            </a:r>
            <a:r>
              <a:rPr lang="en-US" sz="2400" dirty="0">
                <a:solidFill>
                  <a:schemeClr val="dk1"/>
                </a:solidFill>
                <a:latin typeface="Calibri" charset="0"/>
                <a:ea typeface="Calibri" charset="0"/>
                <a:cs typeface="Calibri" charset="0"/>
                <a:sym typeface="Calibri"/>
              </a:rPr>
              <a:t> software and select the Launch page</a:t>
            </a:r>
            <a:endParaRPr lang="en-US" sz="2400" b="0" i="0" u="none" dirty="0">
              <a:solidFill>
                <a:schemeClr val="dk1"/>
              </a:solidFill>
              <a:latin typeface="Calibri" charset="0"/>
              <a:ea typeface="Calibri" charset="0"/>
              <a:cs typeface="Calibri" charset="0"/>
              <a:sym typeface="Calibri"/>
            </a:endParaRPr>
          </a:p>
          <a:p>
            <a:pPr marL="0" marR="0" lvl="0" indent="0" algn="l" rtl="0">
              <a:lnSpc>
                <a:spcPct val="100000"/>
              </a:lnSpc>
              <a:spcBef>
                <a:spcPts val="0"/>
              </a:spcBef>
              <a:spcAft>
                <a:spcPts val="0"/>
              </a:spcAft>
              <a:buNone/>
            </a:pPr>
            <a:endParaRPr sz="2000" b="0" i="0" u="none" dirty="0">
              <a:solidFill>
                <a:schemeClr val="dk1"/>
              </a:solidFill>
              <a:latin typeface="Arial"/>
              <a:ea typeface="Arial"/>
              <a:cs typeface="Arial"/>
              <a:sym typeface="Arial"/>
            </a:endParaRPr>
          </a:p>
        </p:txBody>
      </p:sp>
      <p:pic>
        <p:nvPicPr>
          <p:cNvPr id="116" name="Shape 116" descr="IMG_1335.JPG"/>
          <p:cNvPicPr preferRelativeResize="0"/>
          <p:nvPr/>
        </p:nvPicPr>
        <p:blipFill>
          <a:blip r:embed="rId3">
            <a:alphaModFix/>
          </a:blip>
          <a:stretch>
            <a:fillRect/>
          </a:stretch>
        </p:blipFill>
        <p:spPr>
          <a:xfrm>
            <a:off x="417400" y="1690675"/>
            <a:ext cx="4415070" cy="42371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39224" y="0"/>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0070C0"/>
              </a:buClr>
              <a:buSzPct val="25000"/>
              <a:buFont typeface="Calibri"/>
              <a:buNone/>
            </a:pPr>
            <a:r>
              <a:rPr lang="en-US" sz="3600" i="0" strike="noStrike" cap="none" dirty="0">
                <a:solidFill>
                  <a:schemeClr val="tx1"/>
                </a:solidFill>
                <a:latin typeface="Calibri" charset="0"/>
                <a:ea typeface="Calibri" charset="0"/>
                <a:cs typeface="Calibri" charset="0"/>
                <a:sym typeface="Calibri"/>
              </a:rPr>
              <a:t>Programming the PATS+</a:t>
            </a:r>
          </a:p>
        </p:txBody>
      </p:sp>
      <p:sp>
        <p:nvSpPr>
          <p:cNvPr id="122" name="Shape 122"/>
          <p:cNvSpPr txBox="1"/>
          <p:nvPr/>
        </p:nvSpPr>
        <p:spPr>
          <a:xfrm>
            <a:off x="6124575" y="1460403"/>
            <a:ext cx="6095999" cy="1138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Noto Sans Symbols"/>
              <a:buChar char="∙"/>
            </a:pPr>
            <a:r>
              <a:rPr lang="en-US" sz="1700" b="0" i="0" u="none">
                <a:solidFill>
                  <a:schemeClr val="dk1"/>
                </a:solidFill>
                <a:latin typeface="Calibri"/>
                <a:ea typeface="Calibri"/>
                <a:cs typeface="Calibri"/>
                <a:sym typeface="Calibri"/>
              </a:rPr>
              <a:t>Fill the data fields for reference notes. </a:t>
            </a:r>
            <a:r>
              <a:rPr lang="en-US" sz="1700" b="0" i="0" u="none" dirty="0">
                <a:solidFill>
                  <a:schemeClr val="dk1"/>
                </a:solidFill>
                <a:latin typeface="Calibri"/>
                <a:ea typeface="Calibri"/>
                <a:cs typeface="Calibri"/>
                <a:sym typeface="Calibri"/>
              </a:rPr>
              <a:t>Such as ‘the project title’ or ‘household ID’.  </a:t>
            </a:r>
          </a:p>
          <a:p>
            <a:pPr marL="342900" marR="0" lvl="0" indent="-342900" algn="l" rtl="0">
              <a:lnSpc>
                <a:spcPct val="100000"/>
              </a:lnSpc>
              <a:spcBef>
                <a:spcPts val="0"/>
              </a:spcBef>
              <a:spcAft>
                <a:spcPts val="0"/>
              </a:spcAft>
              <a:buClr>
                <a:schemeClr val="dk1"/>
              </a:buClr>
              <a:buFont typeface="Noto Sans Symbols"/>
              <a:buNone/>
            </a:pPr>
            <a:endParaRPr sz="1700" b="0" i="0" u="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25000"/>
              <a:buFont typeface="Calibri"/>
              <a:buNone/>
            </a:pPr>
            <a:r>
              <a:rPr lang="en-US" sz="1700" b="0" i="0" u="none" dirty="0">
                <a:solidFill>
                  <a:schemeClr val="dk1"/>
                </a:solidFill>
                <a:latin typeface="Calibri"/>
                <a:ea typeface="Calibri"/>
                <a:cs typeface="Calibri"/>
                <a:sym typeface="Calibri"/>
              </a:rPr>
              <a:t>Example:</a:t>
            </a:r>
          </a:p>
        </p:txBody>
      </p:sp>
      <p:sp>
        <p:nvSpPr>
          <p:cNvPr id="123" name="Shape 123"/>
          <p:cNvSpPr txBox="1"/>
          <p:nvPr/>
        </p:nvSpPr>
        <p:spPr>
          <a:xfrm>
            <a:off x="177391" y="4050659"/>
            <a:ext cx="6096000" cy="27082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Noto Sans Symbols"/>
              <a:buChar char="∙"/>
            </a:pPr>
            <a:r>
              <a:rPr lang="en-US" sz="1700" b="0" i="0" u="none" dirty="0">
                <a:solidFill>
                  <a:schemeClr val="dk1"/>
                </a:solidFill>
                <a:latin typeface="Calibri"/>
                <a:ea typeface="Calibri"/>
                <a:cs typeface="Calibri"/>
                <a:sym typeface="Calibri"/>
              </a:rPr>
              <a:t>Select the logging interval by clicking the up and down arrows (standard interval is </a:t>
            </a:r>
            <a:r>
              <a:rPr lang="en-US" sz="1700" dirty="0">
                <a:solidFill>
                  <a:schemeClr val="dk1"/>
                </a:solidFill>
                <a:latin typeface="Calibri"/>
                <a:ea typeface="Calibri"/>
                <a:cs typeface="Calibri"/>
                <a:sym typeface="Calibri"/>
              </a:rPr>
              <a:t>60 seconds</a:t>
            </a:r>
            <a:r>
              <a:rPr lang="en-US" sz="1700" b="0" i="0" u="none" dirty="0">
                <a:solidFill>
                  <a:schemeClr val="dk1"/>
                </a:solidFill>
                <a:latin typeface="Calibri"/>
                <a:ea typeface="Calibri"/>
                <a:cs typeface="Calibri"/>
                <a:sym typeface="Calibri"/>
              </a:rPr>
              <a:t>) above the ‘</a:t>
            </a:r>
            <a:r>
              <a:rPr lang="en-US" sz="1700" b="1" i="0" u="none" dirty="0">
                <a:solidFill>
                  <a:schemeClr val="dk1"/>
                </a:solidFill>
                <a:latin typeface="Calibri"/>
                <a:ea typeface="Calibri"/>
                <a:cs typeface="Calibri"/>
                <a:sym typeface="Calibri"/>
              </a:rPr>
              <a:t>log interval’</a:t>
            </a:r>
            <a:r>
              <a:rPr lang="en-US" sz="1700" b="0" i="0" u="none" dirty="0">
                <a:solidFill>
                  <a:schemeClr val="dk1"/>
                </a:solidFill>
                <a:latin typeface="Calibri"/>
                <a:ea typeface="Calibri"/>
                <a:cs typeface="Calibri"/>
                <a:sym typeface="Calibri"/>
              </a:rPr>
              <a:t> option. </a:t>
            </a:r>
          </a:p>
          <a:p>
            <a:pPr marL="342900" marR="0" lvl="0" indent="-342900" algn="l" rtl="0">
              <a:lnSpc>
                <a:spcPct val="100000"/>
              </a:lnSpc>
              <a:spcBef>
                <a:spcPts val="0"/>
              </a:spcBef>
              <a:spcAft>
                <a:spcPts val="0"/>
              </a:spcAft>
              <a:buClr>
                <a:schemeClr val="dk1"/>
              </a:buClr>
              <a:buFont typeface="Noto Sans Symbols"/>
              <a:buNone/>
            </a:pPr>
            <a:endParaRPr sz="1700" b="0" i="0" u="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100000"/>
              <a:buFont typeface="Noto Sans Symbols"/>
              <a:buChar char="∙"/>
            </a:pPr>
            <a:r>
              <a:rPr lang="en-US" sz="1700" b="0" i="0" u="none" dirty="0">
                <a:solidFill>
                  <a:schemeClr val="dk1"/>
                </a:solidFill>
                <a:latin typeface="Calibri"/>
                <a:ea typeface="Calibri"/>
                <a:cs typeface="Calibri"/>
                <a:sym typeface="Calibri"/>
              </a:rPr>
              <a:t>Click the </a:t>
            </a:r>
            <a:r>
              <a:rPr lang="en-US" sz="1700" b="1" i="0" u="none" dirty="0">
                <a:solidFill>
                  <a:schemeClr val="dk1"/>
                </a:solidFill>
                <a:latin typeface="Calibri"/>
                <a:ea typeface="Calibri"/>
                <a:cs typeface="Calibri"/>
                <a:sym typeface="Calibri"/>
              </a:rPr>
              <a:t>‘Sync Launch’</a:t>
            </a:r>
            <a:r>
              <a:rPr lang="en-US" sz="1700" b="0" i="0" u="none" dirty="0">
                <a:solidFill>
                  <a:schemeClr val="dk1"/>
                </a:solidFill>
                <a:latin typeface="Calibri"/>
                <a:ea typeface="Calibri"/>
                <a:cs typeface="Calibri"/>
                <a:sym typeface="Calibri"/>
              </a:rPr>
              <a:t> button. (Can also “save launch” to apply to other devices later.</a:t>
            </a:r>
          </a:p>
          <a:p>
            <a:pPr marL="342900" marR="0" lvl="0" indent="-342900" algn="l" rtl="0">
              <a:lnSpc>
                <a:spcPct val="100000"/>
              </a:lnSpc>
              <a:spcBef>
                <a:spcPts val="0"/>
              </a:spcBef>
              <a:spcAft>
                <a:spcPts val="0"/>
              </a:spcAft>
              <a:buClr>
                <a:schemeClr val="dk1"/>
              </a:buClr>
              <a:buFont typeface="Noto Sans Symbols"/>
              <a:buNone/>
            </a:pPr>
            <a:endParaRPr sz="1700" b="0" i="0" u="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100000"/>
              <a:buFont typeface="Noto Sans Symbols"/>
              <a:buChar char="∙"/>
            </a:pPr>
            <a:r>
              <a:rPr lang="en-US" sz="1700" b="0" i="0" u="none" dirty="0">
                <a:solidFill>
                  <a:schemeClr val="dk1"/>
                </a:solidFill>
                <a:latin typeface="Calibri"/>
                <a:ea typeface="Calibri"/>
                <a:cs typeface="Calibri"/>
                <a:sym typeface="Calibri"/>
              </a:rPr>
              <a:t>Disconnect the device from the computer. The PATS+ indictor LED will start flashing two red flashes to show it is in standby mode.</a:t>
            </a:r>
          </a:p>
          <a:p>
            <a:pPr marL="0" marR="0" lvl="0" indent="0" algn="l" rtl="0">
              <a:lnSpc>
                <a:spcPct val="100000"/>
              </a:lnSpc>
              <a:spcBef>
                <a:spcPts val="0"/>
              </a:spcBef>
              <a:spcAft>
                <a:spcPts val="0"/>
              </a:spcAft>
              <a:buNone/>
            </a:pPr>
            <a:endParaRPr sz="1700" b="0" i="0" u="none" dirty="0">
              <a:solidFill>
                <a:schemeClr val="dk1"/>
              </a:solidFill>
              <a:latin typeface="Calibri"/>
              <a:ea typeface="Calibri"/>
              <a:cs typeface="Calibri"/>
              <a:sym typeface="Calibri"/>
            </a:endParaRPr>
          </a:p>
        </p:txBody>
      </p:sp>
      <p:grpSp>
        <p:nvGrpSpPr>
          <p:cNvPr id="124" name="Shape 124"/>
          <p:cNvGrpSpPr/>
          <p:nvPr/>
        </p:nvGrpSpPr>
        <p:grpSpPr>
          <a:xfrm>
            <a:off x="6273391" y="2732106"/>
            <a:ext cx="5365750" cy="3181350"/>
            <a:chOff x="0" y="0"/>
            <a:chExt cx="2147483647" cy="2147483647"/>
          </a:xfrm>
        </p:grpSpPr>
        <p:pic>
          <p:nvPicPr>
            <p:cNvPr id="125" name="Shape 125"/>
            <p:cNvPicPr preferRelativeResize="0"/>
            <p:nvPr/>
          </p:nvPicPr>
          <p:blipFill rotWithShape="1">
            <a:blip r:embed="rId3">
              <a:alphaModFix/>
            </a:blip>
            <a:srcRect/>
            <a:stretch/>
          </p:blipFill>
          <p:spPr>
            <a:xfrm>
              <a:off x="0" y="0"/>
              <a:ext cx="2147483647" cy="2147483647"/>
            </a:xfrm>
            <a:prstGeom prst="rect">
              <a:avLst/>
            </a:prstGeom>
            <a:noFill/>
            <a:ln>
              <a:noFill/>
            </a:ln>
          </p:spPr>
        </p:pic>
        <p:sp>
          <p:nvSpPr>
            <p:cNvPr id="126" name="Shape 126"/>
            <p:cNvSpPr/>
            <p:nvPr/>
          </p:nvSpPr>
          <p:spPr>
            <a:xfrm>
              <a:off x="0" y="138298505"/>
              <a:ext cx="259238854" cy="133186089"/>
            </a:xfrm>
            <a:prstGeom prst="ellipse">
              <a:avLst/>
            </a:prstGeom>
            <a:noFill/>
            <a:ln w="1905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7" name="Shape 127"/>
            <p:cNvSpPr/>
            <p:nvPr/>
          </p:nvSpPr>
          <p:spPr>
            <a:xfrm>
              <a:off x="1240549403" y="566844258"/>
              <a:ext cx="290579157" cy="253383488"/>
            </a:xfrm>
            <a:prstGeom prst="ellipse">
              <a:avLst/>
            </a:prstGeom>
            <a:noFill/>
            <a:ln w="1905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cxnSp>
          <p:nvCxnSpPr>
            <p:cNvPr id="128" name="Shape 128"/>
            <p:cNvCxnSpPr/>
            <p:nvPr/>
          </p:nvCxnSpPr>
          <p:spPr>
            <a:xfrm rot="10800000">
              <a:off x="1488574407" y="783120296"/>
              <a:ext cx="41981543" cy="230995435"/>
            </a:xfrm>
            <a:prstGeom prst="straightConnector1">
              <a:avLst/>
            </a:prstGeom>
            <a:noFill/>
            <a:ln w="9525" cap="flat" cmpd="sng">
              <a:solidFill>
                <a:srgbClr val="FF0000"/>
              </a:solidFill>
              <a:prstDash val="solid"/>
              <a:miter/>
              <a:headEnd type="none" w="med" len="med"/>
              <a:tailEnd type="triangle" w="lg" len="lg"/>
            </a:ln>
          </p:spPr>
        </p:cxnSp>
        <p:sp>
          <p:nvSpPr>
            <p:cNvPr id="129" name="Shape 129"/>
            <p:cNvSpPr txBox="1"/>
            <p:nvPr/>
          </p:nvSpPr>
          <p:spPr>
            <a:xfrm>
              <a:off x="1274077760" y="1014115732"/>
              <a:ext cx="512956570" cy="353029393"/>
            </a:xfrm>
            <a:prstGeom prst="rect">
              <a:avLst/>
            </a:prstGeom>
            <a:noFill/>
            <a:ln w="9525" cap="flat" cmpd="sng">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1400" b="0" i="0" u="none">
                  <a:solidFill>
                    <a:srgbClr val="FF0000"/>
                  </a:solidFill>
                  <a:latin typeface="Calibri"/>
                  <a:ea typeface="Calibri"/>
                  <a:cs typeface="Calibri"/>
                  <a:sym typeface="Calibri"/>
                </a:rPr>
                <a:t>Log interval:</a:t>
              </a:r>
            </a:p>
            <a:p>
              <a:pPr marL="0" marR="0" lvl="0" indent="0" algn="l" rtl="0">
                <a:lnSpc>
                  <a:spcPct val="100000"/>
                </a:lnSpc>
                <a:spcBef>
                  <a:spcPts val="0"/>
                </a:spcBef>
                <a:spcAft>
                  <a:spcPts val="0"/>
                </a:spcAft>
                <a:buClr>
                  <a:srgbClr val="FF0000"/>
                </a:buClr>
                <a:buSzPct val="25000"/>
                <a:buFont typeface="Calibri"/>
                <a:buNone/>
              </a:pPr>
              <a:r>
                <a:rPr lang="en-US" sz="1400" b="0" i="0" u="none">
                  <a:solidFill>
                    <a:srgbClr val="FF0000"/>
                  </a:solidFill>
                  <a:latin typeface="Calibri"/>
                  <a:ea typeface="Calibri"/>
                  <a:cs typeface="Calibri"/>
                  <a:sym typeface="Calibri"/>
                </a:rPr>
                <a:t>1 = 60 seconds</a:t>
              </a:r>
            </a:p>
          </p:txBody>
        </p:sp>
      </p:grpSp>
      <p:grpSp>
        <p:nvGrpSpPr>
          <p:cNvPr id="130" name="Shape 130"/>
          <p:cNvGrpSpPr/>
          <p:nvPr/>
        </p:nvGrpSpPr>
        <p:grpSpPr>
          <a:xfrm>
            <a:off x="368203" y="1028792"/>
            <a:ext cx="5604069" cy="2888364"/>
            <a:chOff x="0" y="0"/>
            <a:chExt cx="2147483647" cy="2147483647"/>
          </a:xfrm>
        </p:grpSpPr>
        <p:pic>
          <p:nvPicPr>
            <p:cNvPr id="131" name="Shape 131"/>
            <p:cNvPicPr preferRelativeResize="0"/>
            <p:nvPr/>
          </p:nvPicPr>
          <p:blipFill rotWithShape="1">
            <a:blip r:embed="rId4">
              <a:alphaModFix/>
            </a:blip>
            <a:srcRect/>
            <a:stretch/>
          </p:blipFill>
          <p:spPr>
            <a:xfrm>
              <a:off x="0" y="0"/>
              <a:ext cx="2147483647" cy="2147483647"/>
            </a:xfrm>
            <a:prstGeom prst="rect">
              <a:avLst/>
            </a:prstGeom>
            <a:noFill/>
            <a:ln>
              <a:noFill/>
            </a:ln>
          </p:spPr>
        </p:pic>
        <p:sp>
          <p:nvSpPr>
            <p:cNvPr id="132" name="Shape 132"/>
            <p:cNvSpPr/>
            <p:nvPr/>
          </p:nvSpPr>
          <p:spPr>
            <a:xfrm>
              <a:off x="767206110" y="66064611"/>
              <a:ext cx="85075023" cy="133320345"/>
            </a:xfrm>
            <a:prstGeom prst="ellipse">
              <a:avLst/>
            </a:prstGeom>
            <a:noFill/>
            <a:ln w="127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3" name="Shape 133"/>
            <p:cNvSpPr/>
            <p:nvPr/>
          </p:nvSpPr>
          <p:spPr>
            <a:xfrm>
              <a:off x="1195852212" y="320008229"/>
              <a:ext cx="909644950" cy="666604271"/>
            </a:xfrm>
            <a:prstGeom prst="ellipse">
              <a:avLst/>
            </a:prstGeom>
            <a:noFill/>
            <a:ln w="1905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96950" y="423350"/>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0070C0"/>
              </a:buClr>
              <a:buSzPct val="25000"/>
              <a:buFont typeface="Calibri"/>
              <a:buNone/>
            </a:pPr>
            <a:r>
              <a:rPr lang="en-US" sz="3600" i="0" strike="noStrike" cap="none" dirty="0">
                <a:solidFill>
                  <a:schemeClr val="tx1"/>
                </a:solidFill>
                <a:latin typeface="Calibri"/>
                <a:ea typeface="Calibri"/>
                <a:cs typeface="Calibri"/>
                <a:sym typeface="Calibri"/>
              </a:rPr>
              <a:t>Zeroing the monitor</a:t>
            </a:r>
          </a:p>
        </p:txBody>
      </p:sp>
      <p:sp>
        <p:nvSpPr>
          <p:cNvPr id="139" name="Shape 139"/>
          <p:cNvSpPr txBox="1">
            <a:spLocks noGrp="1"/>
          </p:cNvSpPr>
          <p:nvPr>
            <p:ph type="body" idx="1"/>
          </p:nvPr>
        </p:nvSpPr>
        <p:spPr>
          <a:xfrm>
            <a:off x="838200" y="1825625"/>
            <a:ext cx="4360862" cy="3481387"/>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PATS+ must be in zero-particle environment for 10 minutes before sampling.</a:t>
            </a:r>
          </a:p>
          <a:p>
            <a:pPr marL="228600" marR="0" lvl="0" indent="-228600" algn="l" rtl="0">
              <a:lnSpc>
                <a:spcPct val="70000"/>
              </a:lnSpc>
              <a:spcBef>
                <a:spcPts val="1000"/>
              </a:spcBef>
              <a:spcAft>
                <a:spcPts val="0"/>
              </a:spcAft>
              <a:buClr>
                <a:schemeClr val="dk1"/>
              </a:buClr>
              <a:buSzPct val="100000"/>
              <a:buFont typeface="Arial"/>
              <a:buNone/>
            </a:pPr>
            <a:endParaRPr sz="2000" b="0" i="0" u="none">
              <a:solidFill>
                <a:schemeClr val="dk1"/>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At the sampling location, find a clean, safe area out of direct sunlight.</a:t>
            </a:r>
          </a:p>
          <a:p>
            <a:pPr marL="228600" marR="0" lvl="0" indent="-228600" algn="l" rtl="0">
              <a:lnSpc>
                <a:spcPct val="70000"/>
              </a:lnSpc>
              <a:spcBef>
                <a:spcPts val="1000"/>
              </a:spcBef>
              <a:spcAft>
                <a:spcPts val="0"/>
              </a:spcAft>
              <a:buClr>
                <a:schemeClr val="dk1"/>
              </a:buClr>
              <a:buSzPct val="100000"/>
              <a:buFont typeface="Arial"/>
              <a:buNone/>
            </a:pPr>
            <a:endParaRPr sz="2000" b="0" i="0" u="none">
              <a:solidFill>
                <a:schemeClr val="dk1"/>
              </a:solidFill>
              <a:latin typeface="Calibri"/>
              <a:ea typeface="Calibri"/>
              <a:cs typeface="Calibri"/>
              <a:sym typeface="Calibri"/>
            </a:endParaRPr>
          </a:p>
          <a:p>
            <a:pPr marL="228600" marR="0" lvl="0" indent="-228600" algn="l" rtl="0">
              <a:lnSpc>
                <a:spcPct val="70000"/>
              </a:lnSpc>
              <a:spcBef>
                <a:spcPts val="100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Press and hold the PATS+ button until </a:t>
            </a:r>
            <a:r>
              <a:rPr lang="en-US" sz="2000"/>
              <a:t>the LED </a:t>
            </a:r>
            <a:r>
              <a:rPr lang="en-US" sz="2000" b="0" i="0" u="none">
                <a:solidFill>
                  <a:schemeClr val="dk1"/>
                </a:solidFill>
                <a:latin typeface="Calibri"/>
                <a:ea typeface="Calibri"/>
                <a:cs typeface="Calibri"/>
                <a:sym typeface="Calibri"/>
              </a:rPr>
              <a:t>changes from red to green and then release the button. Check if PATS+ indicator LED is flashing </a:t>
            </a:r>
            <a:r>
              <a:rPr lang="en-US" sz="2000"/>
              <a:t>Red-Green every other second</a:t>
            </a:r>
          </a:p>
          <a:p>
            <a:pPr marL="228600" marR="0" lvl="0" indent="-228600" algn="l" rtl="0">
              <a:lnSpc>
                <a:spcPct val="90000"/>
              </a:lnSpc>
              <a:spcBef>
                <a:spcPts val="1000"/>
              </a:spcBef>
              <a:buClr>
                <a:schemeClr val="dk1"/>
              </a:buClr>
              <a:buSzPct val="100000"/>
              <a:buFont typeface="Arial"/>
              <a:buNone/>
            </a:pPr>
            <a:endParaRPr sz="2000" b="0" i="0" u="none">
              <a:solidFill>
                <a:schemeClr val="dk1"/>
              </a:solidFill>
              <a:latin typeface="Calibri"/>
              <a:ea typeface="Calibri"/>
              <a:cs typeface="Calibri"/>
              <a:sym typeface="Calibri"/>
            </a:endParaRPr>
          </a:p>
        </p:txBody>
      </p:sp>
      <p:pic>
        <p:nvPicPr>
          <p:cNvPr id="140" name="Shape 140" descr="IMG_1346.JPG"/>
          <p:cNvPicPr preferRelativeResize="0"/>
          <p:nvPr/>
        </p:nvPicPr>
        <p:blipFill rotWithShape="1">
          <a:blip r:embed="rId3">
            <a:alphaModFix/>
          </a:blip>
          <a:srcRect t="15316" b="19199"/>
          <a:stretch/>
        </p:blipFill>
        <p:spPr>
          <a:xfrm rot="-5400000">
            <a:off x="6576124" y="2910525"/>
            <a:ext cx="4827624" cy="2387924"/>
          </a:xfrm>
          <a:prstGeom prst="rect">
            <a:avLst/>
          </a:prstGeom>
          <a:noFill/>
          <a:ln>
            <a:noFill/>
          </a:ln>
        </p:spPr>
      </p:pic>
      <p:cxnSp>
        <p:nvCxnSpPr>
          <p:cNvPr id="141" name="Shape 141"/>
          <p:cNvCxnSpPr/>
          <p:nvPr/>
        </p:nvCxnSpPr>
        <p:spPr>
          <a:xfrm flipH="1">
            <a:off x="9025850" y="4308500"/>
            <a:ext cx="1674600" cy="203700"/>
          </a:xfrm>
          <a:prstGeom prst="straightConnector1">
            <a:avLst/>
          </a:prstGeom>
          <a:noFill/>
          <a:ln w="28575" cap="flat" cmpd="sng">
            <a:solidFill>
              <a:srgbClr val="FF0000"/>
            </a:solidFill>
            <a:prstDash val="solid"/>
            <a:round/>
            <a:headEnd type="none" w="lg" len="lg"/>
            <a:tailEnd type="triangle" w="lg" len="lg"/>
          </a:ln>
        </p:spPr>
      </p:cxnSp>
      <p:sp>
        <p:nvSpPr>
          <p:cNvPr id="142" name="Shape 142"/>
          <p:cNvSpPr txBox="1"/>
          <p:nvPr/>
        </p:nvSpPr>
        <p:spPr>
          <a:xfrm>
            <a:off x="10715025" y="3784325"/>
            <a:ext cx="946500" cy="931800"/>
          </a:xfrm>
          <a:prstGeom prst="rect">
            <a:avLst/>
          </a:prstGeom>
          <a:noFill/>
          <a:ln>
            <a:noFill/>
          </a:ln>
        </p:spPr>
        <p:txBody>
          <a:bodyPr lIns="91425" tIns="91425" rIns="91425" bIns="91425" anchor="t" anchorCtr="0">
            <a:noAutofit/>
          </a:bodyPr>
          <a:lstStyle/>
          <a:p>
            <a:pPr lvl="0">
              <a:spcBef>
                <a:spcPts val="0"/>
              </a:spcBef>
              <a:buNone/>
            </a:pPr>
            <a:r>
              <a:rPr lang="en-US">
                <a:solidFill>
                  <a:srgbClr val="FF0000"/>
                </a:solidFill>
              </a:rPr>
              <a:t>LED indicator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5065712" y="2001836"/>
            <a:ext cx="5867400" cy="15494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Place it in the box with the intake hole exposed. </a:t>
            </a:r>
          </a:p>
          <a:p>
            <a:pPr marL="228600" marR="0" lvl="0" indent="-228600" algn="l" rtl="0">
              <a:lnSpc>
                <a:spcPct val="90000"/>
              </a:lnSpc>
              <a:spcBef>
                <a:spcPts val="100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Repeat as quickly as possible for up to 4 PATS+ units </a:t>
            </a:r>
          </a:p>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sp>
        <p:nvSpPr>
          <p:cNvPr id="148" name="Shape 148"/>
          <p:cNvSpPr txBox="1"/>
          <p:nvPr/>
        </p:nvSpPr>
        <p:spPr>
          <a:xfrm>
            <a:off x="1222375" y="4554537"/>
            <a:ext cx="5867400" cy="216693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Close the box and pump </a:t>
            </a:r>
            <a:r>
              <a:rPr lang="en-US" sz="2000" b="0" i="0" u="none" dirty="0">
                <a:solidFill>
                  <a:srgbClr val="FF0000"/>
                </a:solidFill>
                <a:latin typeface="Calibri"/>
                <a:ea typeface="Calibri"/>
                <a:cs typeface="Calibri"/>
                <a:sym typeface="Calibri"/>
              </a:rPr>
              <a:t>100 squeezes </a:t>
            </a:r>
            <a:r>
              <a:rPr lang="en-US" sz="2000" b="0" i="0" u="none" dirty="0">
                <a:solidFill>
                  <a:schemeClr val="dk1"/>
                </a:solidFill>
                <a:latin typeface="Calibri"/>
                <a:ea typeface="Calibri"/>
                <a:cs typeface="Calibri"/>
                <a:sym typeface="Calibri"/>
              </a:rPr>
              <a:t>of air into the box using the squeeze pump.  </a:t>
            </a:r>
            <a:endParaRPr lang="en-US" sz="2000" dirty="0">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After 10 minutes (or when you see that the PATS+ lights are flashing green once every other second) open the box and check that the light is flashing green every two seconds.  It is now in sampling mode.</a:t>
            </a:r>
          </a:p>
          <a:p>
            <a:pPr marL="0" marR="0" lvl="0" indent="0" algn="l" rtl="0">
              <a:lnSpc>
                <a:spcPct val="100000"/>
              </a:lnSpc>
              <a:spcBef>
                <a:spcPts val="0"/>
              </a:spcBef>
              <a:spcAft>
                <a:spcPts val="0"/>
              </a:spcAft>
              <a:buNone/>
            </a:pPr>
            <a:endParaRPr sz="2000" b="0" i="0" u="none">
              <a:solidFill>
                <a:schemeClr val="dk1"/>
              </a:solidFill>
              <a:latin typeface="Calibri"/>
              <a:ea typeface="Calibri"/>
              <a:cs typeface="Calibri"/>
              <a:sym typeface="Calibri"/>
            </a:endParaRPr>
          </a:p>
        </p:txBody>
      </p:sp>
      <p:pic>
        <p:nvPicPr>
          <p:cNvPr id="149" name="Shape 149"/>
          <p:cNvPicPr preferRelativeResize="0"/>
          <p:nvPr/>
        </p:nvPicPr>
        <p:blipFill rotWithShape="1">
          <a:blip r:embed="rId3">
            <a:alphaModFix/>
          </a:blip>
          <a:srcRect l="42785" t="-3279" r="7245" b="4455"/>
          <a:stretch/>
        </p:blipFill>
        <p:spPr>
          <a:xfrm rot="-5400000">
            <a:off x="1268411" y="920750"/>
            <a:ext cx="2706687" cy="4014786"/>
          </a:xfrm>
          <a:prstGeom prst="rect">
            <a:avLst/>
          </a:prstGeom>
          <a:noFill/>
          <a:ln>
            <a:noFill/>
          </a:ln>
        </p:spPr>
      </p:pic>
      <p:pic>
        <p:nvPicPr>
          <p:cNvPr id="150" name="Shape 150"/>
          <p:cNvPicPr preferRelativeResize="0">
            <a:picLocks noGrp="1"/>
          </p:cNvPicPr>
          <p:nvPr>
            <p:ph type="body" idx="1"/>
          </p:nvPr>
        </p:nvPicPr>
        <p:blipFill rotWithShape="1">
          <a:blip r:embed="rId4">
            <a:alphaModFix/>
          </a:blip>
          <a:srcRect l="15695" t="14082" r="14460" b="12985"/>
          <a:stretch/>
        </p:blipFill>
        <p:spPr>
          <a:xfrm>
            <a:off x="7450136" y="3621087"/>
            <a:ext cx="3790949" cy="2970211"/>
          </a:xfrm>
          <a:prstGeom prst="rect">
            <a:avLst/>
          </a:prstGeom>
          <a:noFill/>
          <a:ln>
            <a:noFill/>
          </a:ln>
        </p:spPr>
      </p:pic>
      <p:sp>
        <p:nvSpPr>
          <p:cNvPr id="151" name="Shape 151"/>
          <p:cNvSpPr txBox="1">
            <a:spLocks noGrp="1"/>
          </p:cNvSpPr>
          <p:nvPr>
            <p:ph type="title"/>
          </p:nvPr>
        </p:nvSpPr>
        <p:spPr>
          <a:xfrm>
            <a:off x="614362" y="107950"/>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0070C0"/>
              </a:buClr>
              <a:buSzPct val="25000"/>
              <a:buFont typeface="Calibri"/>
              <a:buNone/>
            </a:pPr>
            <a:r>
              <a:rPr lang="en-US" sz="3600" i="0" strike="noStrike" cap="none" dirty="0">
                <a:solidFill>
                  <a:schemeClr val="tx1"/>
                </a:solidFill>
                <a:latin typeface="Calibri"/>
                <a:ea typeface="Calibri"/>
                <a:cs typeface="Calibri"/>
                <a:sym typeface="Calibri"/>
              </a:rPr>
              <a:t>Zeroing the monitor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0070C0"/>
              </a:buClr>
              <a:buSzPct val="25000"/>
              <a:buFont typeface="Calibri"/>
              <a:buNone/>
            </a:pPr>
            <a:r>
              <a:rPr lang="en-US" sz="3600" i="0" strike="noStrike" cap="none" dirty="0">
                <a:solidFill>
                  <a:schemeClr val="tx1"/>
                </a:solidFill>
                <a:latin typeface="Calibri"/>
                <a:ea typeface="Calibri"/>
                <a:cs typeface="Calibri"/>
                <a:sym typeface="Calibri"/>
              </a:rPr>
              <a:t>Installing and uninstalling the PATS+</a:t>
            </a:r>
          </a:p>
        </p:txBody>
      </p:sp>
      <p:sp>
        <p:nvSpPr>
          <p:cNvPr id="157" name="Shape 157"/>
          <p:cNvSpPr txBox="1">
            <a:spLocks noGrp="1"/>
          </p:cNvSpPr>
          <p:nvPr>
            <p:ph type="body" idx="1"/>
          </p:nvPr>
        </p:nvSpPr>
        <p:spPr>
          <a:xfrm>
            <a:off x="838200" y="1690686"/>
            <a:ext cx="10188574" cy="439578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Install the PATS+ as required for the given sample.</a:t>
            </a:r>
          </a:p>
          <a:p>
            <a:pPr marL="685800" marR="0" lvl="1" indent="-228600" algn="l" rtl="0">
              <a:lnSpc>
                <a:spcPct val="90000"/>
              </a:lnSpc>
              <a:spcBef>
                <a:spcPts val="500"/>
              </a:spcBef>
              <a:spcAft>
                <a:spcPts val="0"/>
              </a:spcAft>
              <a:buClr>
                <a:schemeClr val="dk1"/>
              </a:buClr>
              <a:buSzPct val="100000"/>
              <a:buFont typeface="Arial"/>
              <a:buChar char="•"/>
            </a:pPr>
            <a:r>
              <a:rPr lang="en-US" sz="2000" b="0" i="0" u="none" strike="noStrike" cap="none" dirty="0">
                <a:solidFill>
                  <a:schemeClr val="dk1"/>
                </a:solidFill>
                <a:latin typeface="Calibri"/>
                <a:ea typeface="Calibri"/>
                <a:cs typeface="Calibri"/>
                <a:sym typeface="Calibri"/>
              </a:rPr>
              <a:t>In the case of the kitchen sample, it should be ~1.5 meters from the ground, 1.0 meter away from the stove’s combustion zone, and at least 1.0 meter from open windows and doors (if possible).  Make sure that the PATS+ is secure. The PATS+ should also not interfere with the participant’s activities. </a:t>
            </a:r>
          </a:p>
          <a:p>
            <a:pPr marL="685800" marR="0" lvl="1" indent="-228600" algn="l" rtl="0">
              <a:lnSpc>
                <a:spcPct val="90000"/>
              </a:lnSpc>
              <a:spcBef>
                <a:spcPts val="500"/>
              </a:spcBef>
              <a:spcAft>
                <a:spcPts val="0"/>
              </a:spcAft>
              <a:buClr>
                <a:schemeClr val="dk1"/>
              </a:buClr>
              <a:buSzPct val="100000"/>
              <a:buFont typeface="Arial"/>
              <a:buChar char="•"/>
            </a:pPr>
            <a:r>
              <a:rPr lang="en-US" sz="2000" b="0" i="0" u="none" strike="noStrike" cap="none" dirty="0">
                <a:solidFill>
                  <a:schemeClr val="dk1"/>
                </a:solidFill>
                <a:latin typeface="Calibri"/>
                <a:ea typeface="Calibri"/>
                <a:cs typeface="Calibri"/>
                <a:sym typeface="Calibri"/>
              </a:rPr>
              <a:t>For personal sampling, put the PATS+ in the armband and explain to the participant that he or she can remove it when sleeping, bathing, or doing other activities for which it is not possible to wear the device.  Fit the armband to the participant and show him or her how to adjust and remove it.</a:t>
            </a:r>
          </a:p>
          <a:p>
            <a:pPr marL="685800" marR="0" lvl="1" indent="-228600" algn="l" rtl="0">
              <a:lnSpc>
                <a:spcPct val="90000"/>
              </a:lnSpc>
              <a:spcBef>
                <a:spcPts val="5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Connect the PATS+ to a USB power bank if needed.</a:t>
            </a:r>
          </a:p>
          <a:p>
            <a:pPr marL="228600" marR="0" lvl="0" indent="-228600" algn="l" rtl="0">
              <a:lnSpc>
                <a:spcPct val="90000"/>
              </a:lnSpc>
              <a:spcBef>
                <a:spcPts val="1000"/>
              </a:spcBef>
              <a:spcAft>
                <a:spcPts val="0"/>
              </a:spcAft>
              <a:buClr>
                <a:schemeClr val="dk1"/>
              </a:buClr>
              <a:buSzPct val="100000"/>
              <a:buFont typeface="Arial"/>
              <a:buNone/>
            </a:pPr>
            <a:endParaRPr sz="20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000" b="0" i="0" u="none" dirty="0">
                <a:solidFill>
                  <a:schemeClr val="dk1"/>
                </a:solidFill>
                <a:latin typeface="Calibri"/>
                <a:ea typeface="Calibri"/>
                <a:cs typeface="Calibri"/>
                <a:sym typeface="Calibri"/>
              </a:rPr>
              <a:t>Record placement and start time.</a:t>
            </a:r>
          </a:p>
          <a:p>
            <a:pPr marL="228600" marR="0" lvl="0" indent="-228600" algn="l" rtl="0">
              <a:lnSpc>
                <a:spcPct val="90000"/>
              </a:lnSpc>
              <a:spcBef>
                <a:spcPts val="1000"/>
              </a:spcBef>
              <a:buClr>
                <a:schemeClr val="dk1"/>
              </a:buClr>
              <a:buSzPct val="100000"/>
              <a:buFont typeface="Arial"/>
              <a:buNone/>
            </a:pPr>
            <a:endParaRPr sz="2000" b="0" i="0" u="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832</Words>
  <Application>Microsoft Macintosh PowerPoint</Application>
  <PresentationFormat>Widescreen</PresentationFormat>
  <Paragraphs>80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Noto Sans Symbols</vt:lpstr>
      <vt:lpstr>Office Theme</vt:lpstr>
      <vt:lpstr>PowerPoint Presentation</vt:lpstr>
      <vt:lpstr>PowerPoint Presentation</vt:lpstr>
      <vt:lpstr>PATS+ Operation Cycle  </vt:lpstr>
      <vt:lpstr>PATS+ Operation</vt:lpstr>
      <vt:lpstr>Programming the PATS+</vt:lpstr>
      <vt:lpstr>Programming the PATS+</vt:lpstr>
      <vt:lpstr>Zeroing the monitor</vt:lpstr>
      <vt:lpstr>Zeroing the monitor</vt:lpstr>
      <vt:lpstr>Installing and uninstalling the PATS+</vt:lpstr>
      <vt:lpstr>Installing and uninstalling the PATS+</vt:lpstr>
      <vt:lpstr>Downloading Data</vt:lpstr>
      <vt:lpstr> Maintenance </vt:lpstr>
      <vt:lpstr>Questions?</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Samantha Delapena</cp:lastModifiedBy>
  <cp:revision>20</cp:revision>
  <dcterms:modified xsi:type="dcterms:W3CDTF">2018-06-19T16:22:23Z</dcterms:modified>
</cp:coreProperties>
</file>