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20456"/>
    <p:restoredTop sz="89411"/>
  </p:normalViewPr>
  <p:slideViewPr>
    <p:cSldViewPr snapToGrid="0">
      <p:cViewPr varScale="1">
        <p:scale>
          <a:sx n="128" d="100"/>
          <a:sy n="128" d="100"/>
        </p:scale>
        <p:origin x="360"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s://www.theatlantic.com/technology/archive/2014/05/the-best-way-to-type-__/371351/"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 Id="rId3" Type="http://schemas.openxmlformats.org/officeDocument/2006/relationships/hyperlink" Target="https://www.britannica.com/biography/Immanuel-Kant"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en.wikipedia.org/wiki/Sandra_Harding" TargetMode="External"/><Relationship Id="rId4" Type="http://schemas.openxmlformats.org/officeDocument/2006/relationships/hyperlink" Target="https://en.wikipedia.org/wiki/Standpoint_theory#Feminist_standpoint_theory" TargetMode="External"/><Relationship Id="rId5" Type="http://schemas.openxmlformats.org/officeDocument/2006/relationships/hyperlink" Target="https://en.wikipedia.org/wiki/Strong_objectivity#cite_note-1" TargetMode="External"/><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NULL" TargetMode="External"/><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rtl="0">
              <a:lnSpc>
                <a:spcPct val="115000"/>
              </a:lnSpc>
              <a:spcBef>
                <a:spcPts val="500"/>
              </a:spcBef>
              <a:spcAft>
                <a:spcPts val="0"/>
              </a:spcAft>
              <a:buSzPts val="1200"/>
              <a:buChar char="-"/>
            </a:pPr>
            <a:r>
              <a:rPr lang="en" sz="1200"/>
              <a:t>Helena Hansen, Structural Competency PPT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 </a:t>
            </a:r>
            <a:r>
              <a:rPr lang="en" dirty="0" smtClean="0"/>
              <a:t>Beached </a:t>
            </a:r>
            <a:r>
              <a:rPr lang="en" dirty="0"/>
              <a:t>ships in Patagonia: potential challenges w/ overfishing, large scale fishing vessels, market </a:t>
            </a:r>
            <a:r>
              <a:rPr lang="en" dirty="0" smtClean="0"/>
              <a:t>saturation</a:t>
            </a:r>
            <a:endParaRPr dirty="0"/>
          </a:p>
          <a:p>
            <a:pPr marL="0" lvl="0" indent="0">
              <a:spcBef>
                <a:spcPts val="0"/>
              </a:spcBef>
              <a:spcAft>
                <a:spcPts val="0"/>
              </a:spcAft>
              <a:buNone/>
            </a:pPr>
            <a:r>
              <a:rPr lang="en-US" dirty="0" smtClean="0"/>
              <a:t>- </a:t>
            </a:r>
            <a:r>
              <a:rPr lang="en" dirty="0" smtClean="0"/>
              <a:t>Shells </a:t>
            </a:r>
            <a:r>
              <a:rPr lang="en" dirty="0"/>
              <a:t>of abandoned boats in a remote area, far away from where people do their daily </a:t>
            </a:r>
            <a:r>
              <a:rPr lang="en" dirty="0" smtClean="0"/>
              <a:t>activities</a:t>
            </a:r>
            <a:endParaRPr lang="en-US" dirty="0" smtClean="0"/>
          </a:p>
          <a:p>
            <a:pPr marL="0" lvl="0" indent="0">
              <a:spcBef>
                <a:spcPts val="0"/>
              </a:spcBef>
              <a:spcAft>
                <a:spcPts val="0"/>
              </a:spcAft>
              <a:buNone/>
            </a:pPr>
            <a:r>
              <a:rPr lang="en-US" dirty="0" smtClean="0"/>
              <a:t>- Sometimes</a:t>
            </a:r>
            <a:r>
              <a:rPr lang="en-US" baseline="0" dirty="0" smtClean="0"/>
              <a:t> its not what one sees, its what one </a:t>
            </a:r>
            <a:r>
              <a:rPr lang="en-US" baseline="0" dirty="0" err="1" smtClean="0"/>
              <a:t>doesnt</a:t>
            </a:r>
            <a:r>
              <a:rPr lang="en-US" baseline="0" dirty="0" smtClean="0"/>
              <a:t> see and </a:t>
            </a:r>
            <a:r>
              <a:rPr lang="en-US" baseline="0" dirty="0" err="1" smtClean="0"/>
              <a:t>doesnt</a:t>
            </a:r>
            <a:r>
              <a:rPr lang="en-US" baseline="0" dirty="0" smtClean="0"/>
              <a:t> know they should see</a:t>
            </a:r>
            <a:r>
              <a:rPr lang="en" dirty="0" smtClean="0"/>
              <a:t>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Chevron as it is now known, began in Richmond in 1902</a:t>
            </a:r>
            <a:endParaRPr/>
          </a:p>
          <a:p>
            <a:pPr marL="0" lvl="0" indent="0">
              <a:spcBef>
                <a:spcPts val="0"/>
              </a:spcBef>
              <a:spcAft>
                <a:spcPts val="0"/>
              </a:spcAft>
              <a:buNone/>
            </a:pPr>
            <a:endParaRPr/>
          </a:p>
          <a:p>
            <a:pPr marL="0" lvl="0" indent="0">
              <a:spcBef>
                <a:spcPts val="0"/>
              </a:spcBef>
              <a:spcAft>
                <a:spcPts val="0"/>
              </a:spcAft>
              <a:buNone/>
            </a:pPr>
            <a:r>
              <a:rPr lang="en" sz="900">
                <a:solidFill>
                  <a:srgbClr val="333333"/>
                </a:solidFill>
                <a:highlight>
                  <a:srgbClr val="FFFFFF"/>
                </a:highlight>
              </a:rPr>
              <a:t>In “1945, the Richmond Refinery won its fifth U.S. Army-Navy “E” award for its support of the military effort” </a:t>
            </a:r>
            <a:endParaRPr sz="900">
              <a:solidFill>
                <a:srgbClr val="333333"/>
              </a:solidFill>
              <a:highlight>
                <a:srgbClr val="FFFFFF"/>
              </a:highlight>
            </a:endParaRPr>
          </a:p>
          <a:p>
            <a:pPr marL="0" lvl="0" indent="0">
              <a:spcBef>
                <a:spcPts val="0"/>
              </a:spcBef>
              <a:spcAft>
                <a:spcPts val="0"/>
              </a:spcAft>
              <a:buNone/>
            </a:pPr>
            <a:endParaRPr sz="900">
              <a:solidFill>
                <a:srgbClr val="333333"/>
              </a:solidFill>
              <a:highlight>
                <a:srgbClr val="FFFFFF"/>
              </a:highlight>
            </a:endParaRPr>
          </a:p>
          <a:p>
            <a:pPr marL="0" lvl="0" indent="0">
              <a:spcBef>
                <a:spcPts val="0"/>
              </a:spcBef>
              <a:spcAft>
                <a:spcPts val="0"/>
              </a:spcAft>
              <a:buNone/>
            </a:pPr>
            <a:r>
              <a:rPr lang="en" sz="900">
                <a:solidFill>
                  <a:srgbClr val="333333"/>
                </a:solidFill>
                <a:highlight>
                  <a:srgbClr val="FFFFFF"/>
                </a:highlight>
              </a:rPr>
              <a:t>Epigenetics and intergenerational health/ Wealth </a:t>
            </a:r>
            <a:endParaRPr sz="900">
              <a:solidFill>
                <a:srgbClr val="333333"/>
              </a:solidFill>
              <a:highlight>
                <a:srgbClr val="FFFFFF"/>
              </a:highligh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a:p>
            <a:pPr marL="0" lvl="0" indent="0">
              <a:spcBef>
                <a:spcPts val="0"/>
              </a:spcBef>
              <a:spcAft>
                <a:spcPts val="0"/>
              </a:spcAft>
              <a:buNone/>
            </a:pPr>
            <a:r>
              <a:rPr lang="en-US" sz="1300" dirty="0" smtClean="0">
                <a:solidFill>
                  <a:srgbClr val="333333"/>
                </a:solidFill>
                <a:highlight>
                  <a:srgbClr val="FFFFFF"/>
                </a:highlight>
                <a:latin typeface="Georgia"/>
                <a:ea typeface="Georgia"/>
                <a:cs typeface="Georgia"/>
                <a:sym typeface="Georgia"/>
              </a:rPr>
              <a:t>https://</a:t>
            </a:r>
            <a:r>
              <a:rPr lang="en-US" sz="1300" dirty="0" err="1" smtClean="0">
                <a:solidFill>
                  <a:srgbClr val="333333"/>
                </a:solidFill>
                <a:highlight>
                  <a:srgbClr val="FFFFFF"/>
                </a:highlight>
                <a:latin typeface="Georgia"/>
                <a:ea typeface="Georgia"/>
                <a:cs typeface="Georgia"/>
                <a:sym typeface="Georgia"/>
              </a:rPr>
              <a:t>www.youtube.com</a:t>
            </a:r>
            <a:r>
              <a:rPr lang="en-US" sz="1300" dirty="0" smtClean="0">
                <a:solidFill>
                  <a:srgbClr val="333333"/>
                </a:solidFill>
                <a:highlight>
                  <a:srgbClr val="FFFFFF"/>
                </a:highlight>
                <a:latin typeface="Georgia"/>
                <a:ea typeface="Georgia"/>
                <a:cs typeface="Georgia"/>
                <a:sym typeface="Georgia"/>
              </a:rPr>
              <a:t>/</a:t>
            </a:r>
            <a:r>
              <a:rPr lang="en-US" sz="1300" dirty="0" err="1" smtClean="0">
                <a:solidFill>
                  <a:srgbClr val="333333"/>
                </a:solidFill>
                <a:highlight>
                  <a:srgbClr val="FFFFFF"/>
                </a:highlight>
                <a:latin typeface="Georgia"/>
                <a:ea typeface="Georgia"/>
                <a:cs typeface="Georgia"/>
                <a:sym typeface="Georgia"/>
              </a:rPr>
              <a:t>watch?v</a:t>
            </a:r>
            <a:r>
              <a:rPr lang="en-US" sz="1300" dirty="0" smtClean="0">
                <a:solidFill>
                  <a:srgbClr val="333333"/>
                </a:solidFill>
                <a:highlight>
                  <a:srgbClr val="FFFFFF"/>
                </a:highlight>
                <a:latin typeface="Georgia"/>
                <a:ea typeface="Georgia"/>
                <a:cs typeface="Georgia"/>
                <a:sym typeface="Georgia"/>
              </a:rPr>
              <a:t>=eakKfY5aHmY </a:t>
            </a:r>
            <a:endParaRPr sz="1300" dirty="0">
              <a:solidFill>
                <a:srgbClr val="333333"/>
              </a:solidFill>
              <a:highlight>
                <a:srgbClr val="FFFFFF"/>
              </a:highlight>
              <a:latin typeface="Georgia"/>
              <a:ea typeface="Georgia"/>
              <a:cs typeface="Georgia"/>
              <a:sym typeface="Georgi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200">
                <a:latin typeface="Times New Roman"/>
                <a:ea typeface="Times New Roman"/>
                <a:cs typeface="Times New Roman"/>
                <a:sym typeface="Times New Roman"/>
              </a:rPr>
              <a:t>“the meaning of the “the shruggie” is always two, if not three- or four-, fold. ¯\_(ツ)_/¯ represents nihilism, “bemused resignation,” and “a Zen-like tool to accept the chaos of universe.” It is Sisyphus in unicode.” - Robinson Mayer, Atlantic </a:t>
            </a:r>
            <a:r>
              <a:rPr lang="en" sz="1200" u="sng">
                <a:solidFill>
                  <a:schemeClr val="hlink"/>
                </a:solidFill>
                <a:latin typeface="Times New Roman"/>
                <a:ea typeface="Times New Roman"/>
                <a:cs typeface="Times New Roman"/>
                <a:sym typeface="Times New Roman"/>
                <a:hlinkClick r:id="rId3"/>
              </a:rPr>
              <a:t>https://www.theatlantic.com/technology/archive/2014/05/the-best-way-to-type-__/371351/</a:t>
            </a:r>
            <a:endParaRPr sz="1200">
              <a:latin typeface="Times New Roman"/>
              <a:ea typeface="Times New Roman"/>
              <a:cs typeface="Times New Roman"/>
              <a:sym typeface="Times New Roman"/>
            </a:endParaRPr>
          </a:p>
          <a:p>
            <a:pPr marL="0" lvl="0" indent="0">
              <a:spcBef>
                <a:spcPts val="0"/>
              </a:spcBef>
              <a:spcAft>
                <a:spcPts val="0"/>
              </a:spcAft>
              <a:buNone/>
            </a:pPr>
            <a:endParaRPr sz="1200">
              <a:latin typeface="Times New Roman"/>
              <a:ea typeface="Times New Roman"/>
              <a:cs typeface="Times New Roman"/>
              <a:sym typeface="Times New Roman"/>
            </a:endParaRPr>
          </a:p>
          <a:p>
            <a:pPr marL="457200" lvl="0" indent="-304800">
              <a:spcBef>
                <a:spcPts val="0"/>
              </a:spcBef>
              <a:spcAft>
                <a:spcPts val="0"/>
              </a:spcAft>
              <a:buSzPts val="1200"/>
              <a:buFont typeface="Times New Roman"/>
              <a:buChar char="●"/>
            </a:pPr>
            <a:r>
              <a:rPr lang="en" sz="1200">
                <a:latin typeface="Times New Roman"/>
                <a:ea typeface="Times New Roman"/>
                <a:cs typeface="Times New Roman"/>
                <a:sym typeface="Times New Roman"/>
              </a:rPr>
              <a:t>Its natural to face huge challenges and want to step back or look in the opposite direction: </a:t>
            </a:r>
            <a:endParaRPr sz="1200">
              <a:latin typeface="Times New Roman"/>
              <a:ea typeface="Times New Roman"/>
              <a:cs typeface="Times New Roman"/>
              <a:sym typeface="Times New Roman"/>
            </a:endParaRPr>
          </a:p>
          <a:p>
            <a:pPr marL="914400" lvl="1" indent="-304800">
              <a:spcBef>
                <a:spcPts val="0"/>
              </a:spcBef>
              <a:spcAft>
                <a:spcPts val="0"/>
              </a:spcAft>
              <a:buSzPts val="1200"/>
              <a:buFont typeface="Times New Roman"/>
              <a:buChar char="○"/>
            </a:pPr>
            <a:r>
              <a:rPr lang="en" sz="1200">
                <a:latin typeface="Times New Roman"/>
                <a:ea typeface="Times New Roman"/>
                <a:cs typeface="Times New Roman"/>
                <a:sym typeface="Times New Roman"/>
              </a:rPr>
              <a:t>See ugliness -&gt; seek beauty or “shiny things” -&gt; Bourdieu's “habitus”</a:t>
            </a:r>
            <a:endParaRPr sz="1200">
              <a:latin typeface="Times New Roman"/>
              <a:ea typeface="Times New Roman"/>
              <a:cs typeface="Times New Roman"/>
              <a:sym typeface="Times New Roman"/>
            </a:endParaRPr>
          </a:p>
          <a:p>
            <a:pPr marL="0" lvl="0" indent="0">
              <a:spcBef>
                <a:spcPts val="0"/>
              </a:spcBef>
              <a:spcAft>
                <a:spcPts val="0"/>
              </a:spcAft>
              <a:buNone/>
            </a:pPr>
            <a:endParaRPr sz="1200">
              <a:latin typeface="Times New Roman"/>
              <a:ea typeface="Times New Roman"/>
              <a:cs typeface="Times New Roman"/>
              <a:sym typeface="Times New Roman"/>
            </a:endParaRPr>
          </a:p>
          <a:p>
            <a:pPr marL="0" lvl="0" indent="0">
              <a:spcBef>
                <a:spcPts val="0"/>
              </a:spcBef>
              <a:spcAft>
                <a:spcPts val="0"/>
              </a:spcAft>
              <a:buNone/>
            </a:pPr>
            <a:endParaRPr sz="1200">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200">
                <a:latin typeface="Times New Roman"/>
                <a:ea typeface="Times New Roman"/>
                <a:cs typeface="Times New Roman"/>
                <a:sym typeface="Times New Roman"/>
              </a:rPr>
              <a:t>Its really really easy, especially now, to just ignore things that are confusing or dont immediately align with our personal priorities. </a:t>
            </a:r>
            <a:endParaRPr sz="1200">
              <a:latin typeface="Times New Roman"/>
              <a:ea typeface="Times New Roman"/>
              <a:cs typeface="Times New Roman"/>
              <a:sym typeface="Times New Roman"/>
            </a:endParaRPr>
          </a:p>
          <a:p>
            <a:pPr marL="0" lvl="0" indent="0" rtl="0">
              <a:spcBef>
                <a:spcPts val="0"/>
              </a:spcBef>
              <a:spcAft>
                <a:spcPts val="0"/>
              </a:spcAft>
              <a:buNone/>
            </a:pPr>
            <a:endParaRPr sz="1200">
              <a:latin typeface="Times New Roman"/>
              <a:ea typeface="Times New Roman"/>
              <a:cs typeface="Times New Roman"/>
              <a:sym typeface="Times New Roman"/>
            </a:endParaRPr>
          </a:p>
          <a:p>
            <a:pPr marL="0" lvl="0" indent="0" rtl="0">
              <a:spcBef>
                <a:spcPts val="0"/>
              </a:spcBef>
              <a:spcAft>
                <a:spcPts val="0"/>
              </a:spcAft>
              <a:buNone/>
            </a:pPr>
            <a:r>
              <a:rPr lang="en" sz="1200">
                <a:latin typeface="Times New Roman"/>
                <a:ea typeface="Times New Roman"/>
                <a:cs typeface="Times New Roman"/>
                <a:sym typeface="Times New Roman"/>
              </a:rPr>
              <a:t>Sometimes, as humans, its very tempting to focus on the next vacation or next pair of shoes rather than the climate and social impact of the jetliner and of the shoe factory. </a:t>
            </a:r>
            <a:endParaRPr sz="1200">
              <a:latin typeface="Times New Roman"/>
              <a:ea typeface="Times New Roman"/>
              <a:cs typeface="Times New Roman"/>
              <a:sym typeface="Times New Roman"/>
            </a:endParaRPr>
          </a:p>
          <a:p>
            <a:pPr marL="0" lvl="0" indent="0" rtl="0">
              <a:spcBef>
                <a:spcPts val="0"/>
              </a:spcBef>
              <a:spcAft>
                <a:spcPts val="0"/>
              </a:spcAft>
              <a:buNone/>
            </a:pPr>
            <a:endParaRPr sz="1200">
              <a:latin typeface="Times New Roman"/>
              <a:ea typeface="Times New Roman"/>
              <a:cs typeface="Times New Roman"/>
              <a:sym typeface="Times New Roman"/>
            </a:endParaRPr>
          </a:p>
          <a:p>
            <a:pPr marL="457200" lvl="0" indent="-298450" rtl="0">
              <a:spcBef>
                <a:spcPts val="0"/>
              </a:spcBef>
              <a:spcAft>
                <a:spcPts val="0"/>
              </a:spcAft>
              <a:buSzPts val="1100"/>
              <a:buChar char="●"/>
            </a:pPr>
            <a:r>
              <a:rPr lang="en"/>
              <a:t>Staying focused on what matters is CRITICAL</a:t>
            </a:r>
            <a:endParaRPr/>
          </a:p>
          <a:p>
            <a:pPr marL="457200" lvl="0" indent="-298450" rtl="0">
              <a:spcBef>
                <a:spcPts val="0"/>
              </a:spcBef>
              <a:spcAft>
                <a:spcPts val="0"/>
              </a:spcAft>
              <a:buSzPts val="1100"/>
              <a:buChar char="●"/>
            </a:pPr>
            <a:r>
              <a:rPr lang="en"/>
              <a:t>Companies are literally buying people's attentions (or a higher probability of capturing it) </a:t>
            </a:r>
            <a:endParaRPr/>
          </a:p>
          <a:p>
            <a:pPr marL="457200" lvl="0" indent="-298450" rtl="0">
              <a:spcBef>
                <a:spcPts val="0"/>
              </a:spcBef>
              <a:spcAft>
                <a:spcPts val="0"/>
              </a:spcAft>
              <a:buSzPts val="1100"/>
              <a:buChar char="●"/>
            </a:pPr>
            <a:r>
              <a:rPr lang="en"/>
              <a:t>Attention is used to generate $$ instead of meaningful </a:t>
            </a:r>
            <a:r>
              <a:rPr lang="en" b="1" u="sng"/>
              <a:t>action (PRAXIS) </a:t>
            </a:r>
            <a:r>
              <a:rPr lang="en"/>
              <a:t> </a:t>
            </a:r>
            <a:endParaRPr/>
          </a:p>
          <a:p>
            <a:pPr marL="0" lvl="0" indent="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Some of you are already on to it and some of you are like </a:t>
            </a:r>
            <a:r>
              <a:rPr lang="en" dirty="0" err="1"/>
              <a:t>uuuuuuuhhhhh</a:t>
            </a:r>
            <a:r>
              <a:rPr lang="en" dirty="0"/>
              <a:t>, </a:t>
            </a:r>
            <a:r>
              <a:rPr lang="en" dirty="0" err="1"/>
              <a:t>orly</a:t>
            </a:r>
            <a:r>
              <a:rPr lang="en" dirty="0"/>
              <a:t>?! </a:t>
            </a:r>
            <a:endParaRPr dirty="0"/>
          </a:p>
          <a:p>
            <a:pPr marL="0" lvl="0" indent="0">
              <a:spcBef>
                <a:spcPts val="0"/>
              </a:spcBef>
              <a:spcAft>
                <a:spcPts val="0"/>
              </a:spcAft>
              <a:buNone/>
            </a:pPr>
            <a:endParaRPr dirty="0"/>
          </a:p>
          <a:p>
            <a:pPr marL="0" lvl="0" indent="0">
              <a:spcBef>
                <a:spcPts val="0"/>
              </a:spcBef>
              <a:spcAft>
                <a:spcPts val="0"/>
              </a:spcAft>
              <a:buNone/>
            </a:pPr>
            <a:r>
              <a:rPr lang="en" dirty="0"/>
              <a:t>BUT, some of you are already starting to get it. </a:t>
            </a:r>
            <a:endParaRPr dirty="0"/>
          </a:p>
          <a:p>
            <a:pPr marL="0" lvl="0" indent="0">
              <a:spcBef>
                <a:spcPts val="0"/>
              </a:spcBef>
              <a:spcAft>
                <a:spcPts val="0"/>
              </a:spcAft>
              <a:buNone/>
            </a:pPr>
            <a:endParaRPr dirty="0"/>
          </a:p>
          <a:p>
            <a:pPr marL="0" lvl="0" indent="0">
              <a:spcBef>
                <a:spcPts val="0"/>
              </a:spcBef>
              <a:spcAft>
                <a:spcPts val="0"/>
              </a:spcAft>
              <a:buNone/>
            </a:pPr>
            <a:r>
              <a:rPr lang="en" dirty="0"/>
              <a:t>Starling </a:t>
            </a:r>
            <a:r>
              <a:rPr lang="en" dirty="0" err="1"/>
              <a:t>Murmuration</a:t>
            </a:r>
            <a:r>
              <a:rPr lang="en" dirty="0"/>
              <a:t>: Unity, collaboration, common good, agility </a:t>
            </a:r>
            <a:endParaRPr dirty="0"/>
          </a:p>
          <a:p>
            <a:pPr marL="0" lvl="0" indent="0">
              <a:spcBef>
                <a:spcPts val="0"/>
              </a:spcBef>
              <a:spcAft>
                <a:spcPts val="0"/>
              </a:spcAft>
              <a:buNone/>
            </a:pPr>
            <a:endParaRPr dirty="0"/>
          </a:p>
          <a:p>
            <a:pPr marL="0" lvl="0" indent="0">
              <a:spcBef>
                <a:spcPts val="0"/>
              </a:spcBef>
              <a:spcAft>
                <a:spcPts val="0"/>
              </a:spcAft>
              <a:buNone/>
            </a:pPr>
            <a:endParaRPr dirty="0"/>
          </a:p>
          <a:p>
            <a:pPr marL="0" lvl="0" indent="0">
              <a:spcBef>
                <a:spcPts val="0"/>
              </a:spcBef>
              <a:spcAft>
                <a:spcPts val="0"/>
              </a:spcAft>
              <a:buNone/>
            </a:pPr>
            <a:endParaRPr sz="1500" dirty="0">
              <a:latin typeface="Georgia"/>
              <a:ea typeface="Georgia"/>
              <a:cs typeface="Georgia"/>
              <a:sym typeface="Georgia"/>
            </a:endParaRPr>
          </a:p>
          <a:p>
            <a:pPr marL="0" lvl="0" indent="0">
              <a:spcBef>
                <a:spcPts val="0"/>
              </a:spcBef>
              <a:spcAft>
                <a:spcPts val="0"/>
              </a:spcAft>
              <a:buNone/>
            </a:pPr>
            <a:endParaRPr dirty="0"/>
          </a:p>
          <a:p>
            <a:pPr marL="0" lvl="0" indent="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spcBef>
                <a:spcPts val="0"/>
              </a:spcBef>
              <a:spcAft>
                <a:spcPts val="0"/>
              </a:spcAft>
              <a:buSzPts val="1100"/>
              <a:buChar char="●"/>
            </a:pPr>
            <a:r>
              <a:rPr lang="en"/>
              <a:t>Everyone cant buy everything all the time</a:t>
            </a:r>
            <a:endParaRPr/>
          </a:p>
          <a:p>
            <a:pPr marL="457200" lvl="0" indent="-298450" rtl="0">
              <a:spcBef>
                <a:spcPts val="0"/>
              </a:spcBef>
              <a:spcAft>
                <a:spcPts val="0"/>
              </a:spcAft>
              <a:buSzPts val="1100"/>
              <a:buChar char="●"/>
            </a:pPr>
            <a:r>
              <a:rPr lang="en"/>
              <a:t>Buying is like our vote, it reflects values in a system that is sometime even more responsive and agile than government </a:t>
            </a:r>
            <a:endParaRPr/>
          </a:p>
          <a:p>
            <a:pPr marL="457200" lvl="0" indent="-298450">
              <a:spcBef>
                <a:spcPts val="0"/>
              </a:spcBef>
              <a:spcAft>
                <a:spcPts val="0"/>
              </a:spcAft>
              <a:buSzPts val="1100"/>
              <a:buChar char="●"/>
            </a:pPr>
            <a:r>
              <a:rPr lang="en"/>
              <a:t>Buying is still not true praxis, it doesnt enage our own humaness </a:t>
            </a:r>
            <a:endParaRPr/>
          </a:p>
          <a:p>
            <a:pPr marL="0" lvl="0" indent="0">
              <a:spcBef>
                <a:spcPts val="0"/>
              </a:spcBef>
              <a:spcAft>
                <a:spcPts val="0"/>
              </a:spcAft>
              <a:buNone/>
            </a:pPr>
            <a:endParaRPr/>
          </a:p>
          <a:p>
            <a:pPr marL="0" lvl="0" indent="0">
              <a:spcBef>
                <a:spcPts val="0"/>
              </a:spcBef>
              <a:spcAft>
                <a:spcPts val="0"/>
              </a:spcAft>
              <a:buNone/>
            </a:pPr>
            <a:r>
              <a:rPr lang="en"/>
              <a:t>Categorical imperative and </a:t>
            </a:r>
            <a:r>
              <a:rPr lang="en" sz="1350" u="sng">
                <a:solidFill>
                  <a:schemeClr val="hlink"/>
                </a:solidFill>
                <a:highlight>
                  <a:srgbClr val="FFFFFF"/>
                </a:highlight>
                <a:latin typeface="Montserrat"/>
                <a:ea typeface="Montserrat"/>
                <a:cs typeface="Montserrat"/>
                <a:sym typeface="Montserrat"/>
                <a:hlinkClick r:id="rId3"/>
              </a:rPr>
              <a:t>Immanuel Kant</a:t>
            </a:r>
            <a:endParaRPr sz="1350">
              <a:highlight>
                <a:srgbClr val="FFFFFF"/>
              </a:highlight>
              <a:latin typeface="Montserrat"/>
              <a:ea typeface="Montserrat"/>
              <a:cs typeface="Montserrat"/>
              <a:sym typeface="Montserrat"/>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spcBef>
                <a:spcPts val="0"/>
              </a:spcBef>
              <a:spcAft>
                <a:spcPts val="0"/>
              </a:spcAft>
              <a:buSzPts val="1100"/>
              <a:buChar char="●"/>
            </a:pPr>
            <a:r>
              <a:rPr lang="en"/>
              <a:t>Everyone thinks they are a good person</a:t>
            </a:r>
            <a:endParaRPr/>
          </a:p>
          <a:p>
            <a:pPr marL="457200" lvl="0" indent="-298450">
              <a:spcBef>
                <a:spcPts val="0"/>
              </a:spcBef>
              <a:spcAft>
                <a:spcPts val="0"/>
              </a:spcAft>
              <a:buSzPts val="1100"/>
              <a:buChar char="●"/>
            </a:pPr>
            <a:r>
              <a:rPr lang="en"/>
              <a:t>Constructed version of self based on an image</a:t>
            </a:r>
            <a:endParaRPr/>
          </a:p>
          <a:p>
            <a:pPr marL="457200" lvl="0" indent="-298450">
              <a:spcBef>
                <a:spcPts val="0"/>
              </a:spcBef>
              <a:spcAft>
                <a:spcPts val="0"/>
              </a:spcAft>
              <a:buSzPts val="1100"/>
              <a:buChar char="●"/>
            </a:pPr>
            <a:r>
              <a:rPr lang="en"/>
              <a:t>Less often measured by actions</a:t>
            </a:r>
            <a:endParaRPr/>
          </a:p>
          <a:p>
            <a:pPr marL="457200" lvl="0" indent="-298450">
              <a:spcBef>
                <a:spcPts val="0"/>
              </a:spcBef>
              <a:spcAft>
                <a:spcPts val="0"/>
              </a:spcAft>
              <a:buSzPts val="1100"/>
              <a:buChar char="●"/>
            </a:pPr>
            <a:r>
              <a:rPr lang="en"/>
              <a:t>Actions less often have measurable impact</a:t>
            </a:r>
            <a:endParaRPr/>
          </a:p>
          <a:p>
            <a:pPr marL="457200" lvl="0" indent="-298450">
              <a:spcBef>
                <a:spcPts val="0"/>
              </a:spcBef>
              <a:spcAft>
                <a:spcPts val="0"/>
              </a:spcAft>
              <a:buSzPts val="1100"/>
              <a:buChar char="●"/>
            </a:pPr>
            <a:r>
              <a:rPr lang="en"/>
              <a:t>Even less frequently are those who are impacted consulted</a:t>
            </a:r>
            <a:endParaRPr/>
          </a:p>
          <a:p>
            <a:pPr marL="457200" lvl="0" indent="-298450">
              <a:spcBef>
                <a:spcPts val="0"/>
              </a:spcBef>
              <a:spcAft>
                <a:spcPts val="0"/>
              </a:spcAft>
              <a:buSzPts val="1100"/>
              <a:buChar char="●"/>
            </a:pPr>
            <a:r>
              <a:rPr lang="en"/>
              <a:t>And even LESS frequently are those impacted actively engaged and supported in addressing the issue</a:t>
            </a:r>
            <a:endParaRPr/>
          </a:p>
          <a:p>
            <a:pPr marL="0" lvl="0" indent="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spcBef>
                <a:spcPts val="0"/>
              </a:spcBef>
              <a:spcAft>
                <a:spcPts val="0"/>
              </a:spcAft>
              <a:buSzPts val="1100"/>
              <a:buChar char="●"/>
            </a:pPr>
            <a:r>
              <a:rPr lang="en"/>
              <a:t>What does each blindfolded person know about the elephant? </a:t>
            </a:r>
            <a:endParaRPr/>
          </a:p>
          <a:p>
            <a:pPr marL="457200" lvl="0" indent="-298450">
              <a:spcBef>
                <a:spcPts val="0"/>
              </a:spcBef>
              <a:spcAft>
                <a:spcPts val="0"/>
              </a:spcAft>
              <a:buSzPts val="1100"/>
              <a:buChar char="●"/>
            </a:pPr>
            <a:r>
              <a:rPr lang="en"/>
              <a:t>How does the challenge of the blindfold, in a way, become a strength? </a:t>
            </a:r>
            <a:endParaRPr/>
          </a:p>
          <a:p>
            <a:pPr marL="457200" lvl="0" indent="-298450">
              <a:spcBef>
                <a:spcPts val="0"/>
              </a:spcBef>
              <a:spcAft>
                <a:spcPts val="0"/>
              </a:spcAft>
              <a:buSzPts val="1100"/>
              <a:buChar char="●"/>
            </a:pPr>
            <a:r>
              <a:rPr lang="en"/>
              <a:t>How can each perspective best be harnessed to unveil a stronger truth of the elephant?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spcBef>
                <a:spcPts val="0"/>
              </a:spcBef>
              <a:spcAft>
                <a:spcPts val="0"/>
              </a:spcAft>
              <a:buSzPts val="1100"/>
              <a:buAutoNum type="arabicPeriod"/>
            </a:pPr>
            <a:r>
              <a:rPr lang="en"/>
              <a:t>Ex. seeing the horizon in the sea, or seeing one wave in a storm </a:t>
            </a:r>
            <a:endParaRPr/>
          </a:p>
          <a:p>
            <a:pPr marL="0" lvl="0" indent="0">
              <a:spcBef>
                <a:spcPts val="0"/>
              </a:spcBef>
              <a:spcAft>
                <a:spcPts val="0"/>
              </a:spcAft>
              <a:buNone/>
            </a:pPr>
            <a:endParaRPr/>
          </a:p>
          <a:p>
            <a:pPr marL="0" lvl="0" indent="0" rtl="0">
              <a:spcBef>
                <a:spcPts val="0"/>
              </a:spcBef>
              <a:spcAft>
                <a:spcPts val="0"/>
              </a:spcAft>
              <a:buNone/>
            </a:pPr>
            <a:r>
              <a:rPr lang="en"/>
              <a:t>Patricia Hill Collins</a:t>
            </a:r>
            <a:endParaRPr/>
          </a:p>
          <a:p>
            <a:pPr marL="0" lvl="0" indent="0" rtl="0">
              <a:spcBef>
                <a:spcPts val="0"/>
              </a:spcBef>
              <a:spcAft>
                <a:spcPts val="0"/>
              </a:spcAft>
              <a:buNone/>
            </a:pPr>
            <a:endParaRPr/>
          </a:p>
          <a:p>
            <a:pPr marL="457200" lvl="0" indent="-298450">
              <a:spcBef>
                <a:spcPts val="0"/>
              </a:spcBef>
              <a:spcAft>
                <a:spcPts val="0"/>
              </a:spcAft>
              <a:buSzPts val="1100"/>
              <a:buChar char="-"/>
            </a:pPr>
            <a:r>
              <a:rPr lang="en"/>
              <a:t>Wikipedia!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600"/>
              </a:spcBef>
              <a:spcAft>
                <a:spcPts val="0"/>
              </a:spcAft>
              <a:buNone/>
            </a:pPr>
            <a:r>
              <a:rPr lang="en" sz="1050" u="sng">
                <a:solidFill>
                  <a:srgbClr val="0B0080"/>
                </a:solidFill>
                <a:hlinkClick r:id="rId3"/>
              </a:rPr>
              <a:t>Sandra Harding</a:t>
            </a:r>
            <a:r>
              <a:rPr lang="en" sz="1050">
                <a:solidFill>
                  <a:srgbClr val="222222"/>
                </a:solidFill>
              </a:rPr>
              <a:t>, known for her work on </a:t>
            </a:r>
            <a:r>
              <a:rPr lang="en" sz="1050" u="sng">
                <a:solidFill>
                  <a:srgbClr val="0B0080"/>
                </a:solidFill>
                <a:hlinkClick r:id="rId4"/>
              </a:rPr>
              <a:t>feminist standpoint theory</a:t>
            </a:r>
            <a:r>
              <a:rPr lang="en" sz="1050">
                <a:solidFill>
                  <a:srgbClr val="222222"/>
                </a:solidFill>
              </a:rPr>
              <a:t>. Harding suggests that starting research from the lives of women "actually strengthens standards of objectivity".</a:t>
            </a:r>
            <a:r>
              <a:rPr lang="en" sz="1400" u="sng" baseline="30000">
                <a:solidFill>
                  <a:srgbClr val="0B0080"/>
                </a:solidFill>
                <a:hlinkClick r:id="rId5"/>
              </a:rPr>
              <a:t>[1]</a:t>
            </a:r>
            <a:r>
              <a:rPr lang="en" sz="1050">
                <a:solidFill>
                  <a:srgbClr val="222222"/>
                </a:solidFill>
              </a:rPr>
              <a:t> </a:t>
            </a:r>
            <a:endParaRPr sz="1050">
              <a:solidFill>
                <a:srgbClr val="222222"/>
              </a:solidFill>
            </a:endParaRPr>
          </a:p>
          <a:p>
            <a:pPr marL="457200" lvl="0" indent="-295275" rtl="0">
              <a:lnSpc>
                <a:spcPct val="115000"/>
              </a:lnSpc>
              <a:spcBef>
                <a:spcPts val="600"/>
              </a:spcBef>
              <a:spcAft>
                <a:spcPts val="0"/>
              </a:spcAft>
              <a:buClr>
                <a:srgbClr val="222222"/>
              </a:buClr>
              <a:buSzPts val="1050"/>
              <a:buChar char="-"/>
            </a:pPr>
            <a:r>
              <a:rPr lang="en" sz="1050">
                <a:solidFill>
                  <a:srgbClr val="222222"/>
                </a:solidFill>
              </a:rPr>
              <a:t>Wikipedia! </a:t>
            </a:r>
            <a:endParaRPr sz="1050">
              <a:solidFill>
                <a:srgbClr val="222222"/>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spcBef>
                <a:spcPts val="0"/>
              </a:spcBef>
              <a:spcAft>
                <a:spcPts val="0"/>
              </a:spcAft>
              <a:buSzPts val="1100"/>
              <a:buChar char="●"/>
            </a:pPr>
            <a:r>
              <a:rPr lang="en"/>
              <a:t>Maximum impact &amp; minimum effort   (work smart not hard) </a:t>
            </a:r>
            <a:endParaRPr/>
          </a:p>
          <a:p>
            <a:pPr marL="0" lvl="0" indent="0">
              <a:spcBef>
                <a:spcPts val="0"/>
              </a:spcBef>
              <a:spcAft>
                <a:spcPts val="0"/>
              </a:spcAft>
              <a:buNone/>
            </a:pPr>
            <a:endParaRPr/>
          </a:p>
          <a:p>
            <a:pPr marL="457200" lvl="0" indent="-298450">
              <a:spcBef>
                <a:spcPts val="0"/>
              </a:spcBef>
              <a:spcAft>
                <a:spcPts val="0"/>
              </a:spcAft>
              <a:buSzPts val="1100"/>
              <a:buChar char="●"/>
            </a:pPr>
            <a:r>
              <a:rPr lang="en"/>
              <a:t>Perfect = Enemy of good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spcBef>
                <a:spcPts val="0"/>
              </a:spcBef>
              <a:spcAft>
                <a:spcPts val="0"/>
              </a:spcAft>
              <a:buSzPts val="1100"/>
              <a:buChar char="●"/>
            </a:pPr>
            <a:r>
              <a:rPr lang="en"/>
              <a:t>Competence: yet another subject that a researcher can become an expert in and master</a:t>
            </a:r>
            <a:endParaRPr/>
          </a:p>
          <a:p>
            <a:pPr marL="457200" lvl="0" indent="-298450" rtl="0">
              <a:spcBef>
                <a:spcPts val="0"/>
              </a:spcBef>
              <a:spcAft>
                <a:spcPts val="0"/>
              </a:spcAft>
              <a:buSzPts val="1100"/>
              <a:buChar char="●"/>
            </a:pPr>
            <a:r>
              <a:rPr lang="en"/>
              <a:t>Pub H. “Competence” failures: ex. White hazmats in Angolan ebola outbreak; mosquito nets reused as fishing nets</a:t>
            </a:r>
            <a:endParaRPr/>
          </a:p>
          <a:p>
            <a:pPr marL="457200" lvl="0" indent="-298450" rtl="0">
              <a:spcBef>
                <a:spcPts val="0"/>
              </a:spcBef>
              <a:spcAft>
                <a:spcPts val="0"/>
              </a:spcAft>
              <a:buSzPts val="1100"/>
              <a:buChar char="●"/>
            </a:pPr>
            <a:r>
              <a:rPr lang="en"/>
              <a:t>Humility: dialogue, inquiry, holding space</a:t>
            </a:r>
            <a:endParaRPr/>
          </a:p>
          <a:p>
            <a:pPr marL="0" lvl="0" indent="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spcBef>
                <a:spcPts val="0"/>
              </a:spcBef>
              <a:spcAft>
                <a:spcPts val="0"/>
              </a:spcAft>
              <a:buSzPts val="1100"/>
              <a:buChar char="●"/>
            </a:pPr>
            <a:r>
              <a:rPr lang="en"/>
              <a:t>Ask youth to explain these functions </a:t>
            </a:r>
            <a:endParaRPr/>
          </a:p>
          <a:p>
            <a:pPr marL="0" lvl="0" indent="0" rtl="0">
              <a:spcBef>
                <a:spcPts val="0"/>
              </a:spcBef>
              <a:spcAft>
                <a:spcPts val="0"/>
              </a:spcAft>
              <a:buNone/>
            </a:pPr>
            <a:endParaRPr/>
          </a:p>
          <a:p>
            <a:pPr marL="0" lvl="0" indent="0" rtl="0">
              <a:spcBef>
                <a:spcPts val="0"/>
              </a:spcBef>
              <a:spcAft>
                <a:spcPts val="0"/>
              </a:spcAft>
              <a:buNone/>
            </a:pPr>
            <a:r>
              <a:rPr lang="en"/>
              <a:t>The Three R's: How Community Based Participatory Research Strengthens the Rigor, Relevance and Reach of Science. (</a:t>
            </a:r>
            <a:r>
              <a:rPr lang="en" u="sng">
                <a:solidFill>
                  <a:schemeClr val="hlink"/>
                </a:solidFill>
                <a:hlinkClick r:id="rId3" invalidUrl="https://www.ncbi.nlm.nih.gov/pubmed/?term=Balazs CL[Author]&amp;cauthor=true&amp;cauthor_uid=24260590"/>
              </a:rPr>
              <a:t>Balazs CL</a:t>
            </a:r>
            <a:r>
              <a:rPr lang="en"/>
              <a:t>1, </a:t>
            </a:r>
            <a:r>
              <a:rPr lang="en" u="sng">
                <a:solidFill>
                  <a:schemeClr val="hlink"/>
                </a:solidFill>
                <a:hlinkClick r:id="rId4" invalidUrl="https://www.ncbi.nlm.nih.gov/pubmed/?term=Morello-Frosch R[Author]&amp;cauthor=true&amp;cauthor_uid=24260590"/>
              </a:rPr>
              <a:t>Morello-Frosch R</a:t>
            </a:r>
            <a:r>
              <a:rPr lang="en"/>
              <a:t>)</a:t>
            </a:r>
            <a:endParaRPr sz="1200"/>
          </a:p>
          <a:p>
            <a:pPr marL="0" lvl="0" indent="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Shape 2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http://www.policylink.org/sites/default/files/CBPR.pdf</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http://www.policylink.org/sites/default/files/CBPR.pdf</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http://www.policylink.org/sites/default/files/CBPR.pdf</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Edu as conduit to emancipation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7" name="Shape 3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spcBef>
                <a:spcPts val="0"/>
              </a:spcBef>
              <a:spcAft>
                <a:spcPts val="0"/>
              </a:spcAft>
              <a:buSzPts val="1100"/>
              <a:buChar char="●"/>
            </a:pPr>
            <a:r>
              <a:rPr lang="en"/>
              <a:t>Bad/good: ex. Fast food as “bad” food and “personal choice” -&gt; food desert, low income, low effort, limited time/competing obligations, increased likelihood that employee is from similar background </a:t>
            </a:r>
            <a:endParaRPr/>
          </a:p>
          <a:p>
            <a:pPr marL="0" lvl="0" indent="0">
              <a:spcBef>
                <a:spcPts val="0"/>
              </a:spcBef>
              <a:spcAft>
                <a:spcPts val="0"/>
              </a:spcAft>
              <a:buNone/>
            </a:pPr>
            <a:endParaRPr/>
          </a:p>
          <a:p>
            <a:pPr marL="457200" lvl="0" indent="-298450">
              <a:spcBef>
                <a:spcPts val="0"/>
              </a:spcBef>
              <a:spcAft>
                <a:spcPts val="0"/>
              </a:spcAft>
              <a:buSzPts val="1100"/>
              <a:buChar char="●"/>
            </a:pPr>
            <a:r>
              <a:rPr lang="en"/>
              <a:t>Challenges </a:t>
            </a:r>
            <a:r>
              <a:rPr lang="en" b="1"/>
              <a:t>&gt;</a:t>
            </a:r>
            <a:r>
              <a:rPr lang="en"/>
              <a:t> Problems -&gt; seek “both/and” win-win solutions and avoid “good/bad” “either/or”  over simplications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Shape 3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spcBef>
                <a:spcPts val="0"/>
              </a:spcBef>
              <a:spcAft>
                <a:spcPts val="0"/>
              </a:spcAft>
              <a:buSzPts val="1100"/>
              <a:buChar char="●"/>
            </a:pPr>
            <a:r>
              <a:rPr lang="en" dirty="0"/>
              <a:t>Silence -&gt; </a:t>
            </a:r>
            <a:r>
              <a:rPr lang="en" b="1" u="sng" dirty="0"/>
              <a:t>true</a:t>
            </a:r>
            <a:r>
              <a:rPr lang="en" dirty="0"/>
              <a:t> words and </a:t>
            </a:r>
            <a:r>
              <a:rPr lang="en" b="1" u="sng" dirty="0"/>
              <a:t>nourishment</a:t>
            </a:r>
            <a:r>
              <a:rPr lang="en" dirty="0"/>
              <a:t> -&gt; transformation -&gt; to change is to truly exist as a human (both reaffirming human meaning/dignity and focus on impact).</a:t>
            </a:r>
            <a:endParaRPr dirty="0"/>
          </a:p>
          <a:p>
            <a:pPr marL="0" lvl="0" indent="0">
              <a:spcBef>
                <a:spcPts val="0"/>
              </a:spcBef>
              <a:spcAft>
                <a:spcPts val="0"/>
              </a:spcAft>
              <a:buNone/>
            </a:pPr>
            <a:endParaRPr dirty="0"/>
          </a:p>
          <a:p>
            <a:pPr marL="457200" lvl="0" indent="-298450">
              <a:spcBef>
                <a:spcPts val="0"/>
              </a:spcBef>
              <a:spcAft>
                <a:spcPts val="0"/>
              </a:spcAft>
              <a:buSzPts val="1100"/>
              <a:buChar char="●"/>
            </a:pPr>
            <a:r>
              <a:rPr lang="en" dirty="0"/>
              <a:t>Word -&gt; Work -&gt; Action-reflection (reflexive and iterative)   PRAXIS: “to transform the world”</a:t>
            </a:r>
            <a:endParaRPr dirty="0"/>
          </a:p>
          <a:p>
            <a:pPr marL="0" lvl="0" indent="0">
              <a:spcBef>
                <a:spcPts val="0"/>
              </a:spcBef>
              <a:spcAft>
                <a:spcPts val="0"/>
              </a:spcAft>
              <a:buNone/>
            </a:pPr>
            <a:endParaRPr dirty="0"/>
          </a:p>
          <a:p>
            <a:pPr marL="457200" lvl="0" indent="-298450">
              <a:spcBef>
                <a:spcPts val="0"/>
              </a:spcBef>
              <a:spcAft>
                <a:spcPts val="0"/>
              </a:spcAft>
              <a:buSzPts val="1100"/>
              <a:buChar char="●"/>
            </a:pPr>
            <a:r>
              <a:rPr lang="en" b="1" u="sng" dirty="0"/>
              <a:t>No one can say a true word alone, nor can she say it for another</a:t>
            </a:r>
            <a:r>
              <a:rPr lang="en" dirty="0"/>
              <a:t> -&gt; participatory, democratic (democracy is supposed to mean equitable participation, equitable impact and equitable burden)  -&gt; flat hierarchies (in time) </a:t>
            </a: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4" name="Shape 3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9" name="Shape 3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4" name="Shape 3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9" name="Shape 3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5" name="Shape 3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0" name="Shape 3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5" name="Shape 3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1" name="Shape 3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Close eyes for 20 seconds</a:t>
            </a:r>
            <a:endParaRPr/>
          </a:p>
          <a:p>
            <a:pPr marL="457200" lvl="0" indent="-298450" rtl="0">
              <a:spcBef>
                <a:spcPts val="0"/>
              </a:spcBef>
              <a:spcAft>
                <a:spcPts val="0"/>
              </a:spcAft>
              <a:buSzPts val="1100"/>
              <a:buAutoNum type="arabicPeriod"/>
            </a:pPr>
            <a:r>
              <a:rPr lang="en"/>
              <a:t>Celebrate all the awesome ideas you worked with and the project you have labored on! </a:t>
            </a:r>
            <a:endParaRPr/>
          </a:p>
          <a:p>
            <a:pPr marL="457200" lvl="0" indent="-298450" rtl="0">
              <a:spcBef>
                <a:spcPts val="0"/>
              </a:spcBef>
              <a:spcAft>
                <a:spcPts val="0"/>
              </a:spcAft>
              <a:buSzPts val="1100"/>
              <a:buAutoNum type="arabicPeriod"/>
            </a:pPr>
            <a:r>
              <a:rPr lang="en"/>
              <a:t>Cherish the importance of a multidisciplinary and experientially driven project like this</a:t>
            </a:r>
            <a:endParaRPr/>
          </a:p>
          <a:p>
            <a:pPr marL="457200" lvl="0" indent="-298450">
              <a:spcBef>
                <a:spcPts val="0"/>
              </a:spcBef>
              <a:spcAft>
                <a:spcPts val="0"/>
              </a:spcAft>
              <a:buSzPts val="1100"/>
              <a:buAutoNum type="arabicPeriod"/>
            </a:pPr>
            <a:r>
              <a:rPr lang="en"/>
              <a:t>Take nourishment from the humanness of the work you are engaging in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rtl="0">
              <a:lnSpc>
                <a:spcPct val="115000"/>
              </a:lnSpc>
              <a:spcBef>
                <a:spcPts val="500"/>
              </a:spcBef>
              <a:spcAft>
                <a:spcPts val="0"/>
              </a:spcAft>
              <a:buSzPts val="1200"/>
              <a:buChar char="-"/>
            </a:pPr>
            <a:r>
              <a:rPr lang="en" sz="1200"/>
              <a:t>Helena Hansen, Structural Competency PPT</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Shape 13"/>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Shape 1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Shape 2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Shape 2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Shape 3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Shape 33"/>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Shape 3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Shape 3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Shape 3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Shape 41"/>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Shape 42"/>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Shape 4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Shape 4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Shape 50"/>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Shape 5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eakKfY5aHmY" TargetMode="External"/><Relationship Id="rId4" Type="http://schemas.openxmlformats.org/officeDocument/2006/relationships/image" Target="../media/image1.jpg"/><Relationship Id="rId5" Type="http://schemas.openxmlformats.org/officeDocument/2006/relationships/hyperlink" Target="https://www.youtube.com/watch?v=eakKfY5aHmY" TargetMode="External"/><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1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 Id="rId3" Type="http://schemas.openxmlformats.org/officeDocument/2006/relationships/image" Target="../media/image1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hyperlink" Target="https://en.wikipedia.org/wiki/Strong_objectivity#cite_note-:0-3" TargetMode="External"/><Relationship Id="rId4"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5.xml"/><Relationship Id="rId3" Type="http://schemas.openxmlformats.org/officeDocument/2006/relationships/image" Target="../media/image1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hyperlink" Target="http://www.youtube.com/watch?v=9lsDJnlJqoY" TargetMode="External"/><Relationship Id="rId4" Type="http://schemas.openxmlformats.org/officeDocument/2006/relationships/image" Target="../media/image18.jpg"/><Relationship Id="rId1" Type="http://schemas.openxmlformats.org/officeDocument/2006/relationships/slideLayout" Target="../slideLayouts/slideLayout10.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1.xml"/><Relationship Id="rId3" Type="http://schemas.openxmlformats.org/officeDocument/2006/relationships/image" Target="../media/image20.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3.xml"/><Relationship Id="rId3" Type="http://schemas.openxmlformats.org/officeDocument/2006/relationships/image" Target="../media/image21.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5.xml"/><Relationship Id="rId3" Type="http://schemas.openxmlformats.org/officeDocument/2006/relationships/image" Target="../media/image22.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The Gaps in Between</a:t>
            </a:r>
            <a:endParaRPr/>
          </a:p>
        </p:txBody>
      </p:sp>
      <p:sp>
        <p:nvSpPr>
          <p:cNvPr id="60" name="Shape 60"/>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Truth, Praxis, Structural Violence and Hope</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1400850" y="785100"/>
            <a:ext cx="6342300" cy="3416400"/>
          </a:xfrm>
          <a:prstGeom prst="rect">
            <a:avLst/>
          </a:prstGeom>
        </p:spPr>
        <p:txBody>
          <a:bodyPr spcFirstLastPara="1" wrap="square" lIns="91425" tIns="91425" rIns="91425" bIns="91425" anchor="t" anchorCtr="0">
            <a:noAutofit/>
          </a:bodyPr>
          <a:lstStyle/>
          <a:p>
            <a:pPr marL="0" lvl="0" indent="0" rtl="0">
              <a:spcBef>
                <a:spcPts val="500"/>
              </a:spcBef>
              <a:spcAft>
                <a:spcPts val="0"/>
              </a:spcAft>
              <a:buNone/>
            </a:pPr>
            <a:r>
              <a:rPr lang="en" sz="2000" b="1">
                <a:solidFill>
                  <a:srgbClr val="534949"/>
                </a:solidFill>
                <a:latin typeface="Arial"/>
                <a:ea typeface="Arial"/>
                <a:cs typeface="Arial"/>
                <a:sym typeface="Arial"/>
              </a:rPr>
              <a:t>“</a:t>
            </a:r>
            <a:r>
              <a:rPr lang="en" sz="3000" b="1">
                <a:solidFill>
                  <a:srgbClr val="534949"/>
                </a:solidFill>
                <a:latin typeface="Arial"/>
                <a:ea typeface="Arial"/>
                <a:cs typeface="Arial"/>
                <a:sym typeface="Arial"/>
              </a:rPr>
              <a:t>S</a:t>
            </a:r>
            <a:r>
              <a:rPr lang="en" sz="2000" i="1">
                <a:solidFill>
                  <a:srgbClr val="534949"/>
                </a:solidFill>
                <a:latin typeface="Arial"/>
                <a:ea typeface="Arial"/>
                <a:cs typeface="Arial"/>
                <a:sym typeface="Arial"/>
              </a:rPr>
              <a:t>uffering…‘structured’ by historically given (and often economically driven) processes and forces that conspire—whether through routine, ritual, or, as is more commonly the case, the hard surfaces of life—to constrain agency.”  </a:t>
            </a:r>
            <a:r>
              <a:rPr lang="en" sz="2000">
                <a:solidFill>
                  <a:srgbClr val="534949"/>
                </a:solidFill>
                <a:latin typeface="Arial"/>
                <a:ea typeface="Arial"/>
                <a:cs typeface="Arial"/>
                <a:sym typeface="Arial"/>
              </a:rPr>
              <a:t>For example, </a:t>
            </a:r>
            <a:r>
              <a:rPr lang="en" sz="2000" i="1">
                <a:solidFill>
                  <a:srgbClr val="534949"/>
                </a:solidFill>
                <a:latin typeface="Arial"/>
                <a:ea typeface="Arial"/>
                <a:cs typeface="Arial"/>
                <a:sym typeface="Arial"/>
              </a:rPr>
              <a:t>“choices both large and small are limited by racism, sexism, political violence, and grinding poverty</a:t>
            </a:r>
            <a:r>
              <a:rPr lang="en" sz="1400" i="1">
                <a:solidFill>
                  <a:srgbClr val="534949"/>
                </a:solidFill>
                <a:latin typeface="Arial"/>
                <a:ea typeface="Arial"/>
                <a:cs typeface="Arial"/>
                <a:sym typeface="Arial"/>
              </a:rPr>
              <a:t>” </a:t>
            </a:r>
            <a:endParaRPr sz="1400" i="1">
              <a:solidFill>
                <a:srgbClr val="534949"/>
              </a:solidFill>
              <a:latin typeface="Arial"/>
              <a:ea typeface="Arial"/>
              <a:cs typeface="Arial"/>
              <a:sym typeface="Arial"/>
            </a:endParaRPr>
          </a:p>
          <a:p>
            <a:pPr marL="0" lvl="0" indent="0" rtl="0">
              <a:spcBef>
                <a:spcPts val="500"/>
              </a:spcBef>
              <a:spcAft>
                <a:spcPts val="0"/>
              </a:spcAft>
              <a:buNone/>
            </a:pPr>
            <a:endParaRPr sz="1400" i="1">
              <a:solidFill>
                <a:srgbClr val="534949"/>
              </a:solidFill>
              <a:latin typeface="Arial"/>
              <a:ea typeface="Arial"/>
              <a:cs typeface="Arial"/>
              <a:sym typeface="Arial"/>
            </a:endParaRPr>
          </a:p>
          <a:p>
            <a:pPr marL="1828800" lvl="0" indent="-317500" rtl="0">
              <a:spcBef>
                <a:spcPts val="500"/>
              </a:spcBef>
              <a:spcAft>
                <a:spcPts val="0"/>
              </a:spcAft>
              <a:buClr>
                <a:srgbClr val="534949"/>
              </a:buClr>
              <a:buSzPts val="1400"/>
              <a:buFont typeface="Arial"/>
              <a:buChar char="-"/>
            </a:pPr>
            <a:r>
              <a:rPr lang="en" sz="1400">
                <a:solidFill>
                  <a:srgbClr val="534949"/>
                </a:solidFill>
                <a:latin typeface="Arial"/>
                <a:ea typeface="Arial"/>
                <a:cs typeface="Arial"/>
                <a:sym typeface="Arial"/>
              </a:rPr>
              <a:t>Paul Farmer, Daedalus 1996</a:t>
            </a:r>
            <a:endParaRPr/>
          </a:p>
        </p:txBody>
      </p:sp>
      <p:sp>
        <p:nvSpPr>
          <p:cNvPr id="110" name="Shape 110"/>
          <p:cNvSpPr/>
          <p:nvPr/>
        </p:nvSpPr>
        <p:spPr>
          <a:xfrm>
            <a:off x="1387925" y="789225"/>
            <a:ext cx="6368100" cy="34563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Shape 115"/>
          <p:cNvPicPr preferRelativeResize="0"/>
          <p:nvPr/>
        </p:nvPicPr>
        <p:blipFill rotWithShape="1">
          <a:blip r:embed="rId3">
            <a:alphaModFix/>
          </a:blip>
          <a:srcRect t="8379" b="2286"/>
          <a:stretch/>
        </p:blipFill>
        <p:spPr>
          <a:xfrm>
            <a:off x="3551975" y="58787"/>
            <a:ext cx="4869153" cy="5025925"/>
          </a:xfrm>
          <a:prstGeom prst="rect">
            <a:avLst/>
          </a:prstGeom>
          <a:noFill/>
          <a:ln>
            <a:noFill/>
          </a:ln>
        </p:spPr>
      </p:pic>
      <p:sp>
        <p:nvSpPr>
          <p:cNvPr id="116" name="Shape 116"/>
          <p:cNvSpPr txBox="1"/>
          <p:nvPr/>
        </p:nvSpPr>
        <p:spPr>
          <a:xfrm>
            <a:off x="58800" y="989500"/>
            <a:ext cx="3330900" cy="6585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2400" b="1">
                <a:latin typeface="Playfair Display"/>
                <a:ea typeface="Playfair Display"/>
                <a:cs typeface="Playfair Display"/>
                <a:sym typeface="Playfair Display"/>
              </a:rPr>
              <a:t>Social Injustice </a:t>
            </a:r>
            <a:endParaRPr sz="2400" b="1">
              <a:latin typeface="Playfair Display"/>
              <a:ea typeface="Playfair Display"/>
              <a:cs typeface="Playfair Display"/>
              <a:sym typeface="Playfair Display"/>
            </a:endParaRPr>
          </a:p>
          <a:p>
            <a:pPr marL="0" lvl="0" indent="0" algn="ctr">
              <a:spcBef>
                <a:spcPts val="0"/>
              </a:spcBef>
              <a:spcAft>
                <a:spcPts val="0"/>
              </a:spcAft>
              <a:buNone/>
            </a:pPr>
            <a:r>
              <a:rPr lang="en" sz="2400" b="1">
                <a:latin typeface="Playfair Display"/>
                <a:ea typeface="Playfair Display"/>
                <a:cs typeface="Playfair Display"/>
                <a:sym typeface="Playfair Display"/>
              </a:rPr>
              <a:t>and </a:t>
            </a:r>
            <a:endParaRPr sz="2400" b="1">
              <a:latin typeface="Playfair Display"/>
              <a:ea typeface="Playfair Display"/>
              <a:cs typeface="Playfair Display"/>
              <a:sym typeface="Playfair Display"/>
            </a:endParaRPr>
          </a:p>
          <a:p>
            <a:pPr marL="0" lvl="0" indent="0" algn="ctr">
              <a:spcBef>
                <a:spcPts val="0"/>
              </a:spcBef>
              <a:spcAft>
                <a:spcPts val="0"/>
              </a:spcAft>
              <a:buNone/>
            </a:pPr>
            <a:r>
              <a:rPr lang="en" sz="2400" b="1">
                <a:latin typeface="Playfair Display"/>
                <a:ea typeface="Playfair Display"/>
                <a:cs typeface="Playfair Display"/>
                <a:sym typeface="Playfair Display"/>
              </a:rPr>
              <a:t>Health Disparities </a:t>
            </a:r>
            <a:endParaRPr sz="2400" b="1">
              <a:latin typeface="Playfair Display"/>
              <a:ea typeface="Playfair Display"/>
              <a:cs typeface="Playfair Display"/>
              <a:sym typeface="Playfair Display"/>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527425"/>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200">
                <a:solidFill>
                  <a:srgbClr val="FFFFFF"/>
                </a:solidFill>
              </a:rPr>
              <a:t>In</a:t>
            </a:r>
            <a:r>
              <a:rPr lang="en" sz="7200">
                <a:solidFill>
                  <a:srgbClr val="EFEFEF"/>
                </a:solidFill>
              </a:rPr>
              <a:t>vi</a:t>
            </a:r>
            <a:r>
              <a:rPr lang="en" sz="7200">
                <a:solidFill>
                  <a:srgbClr val="B7B7B7"/>
                </a:solidFill>
              </a:rPr>
              <a:t>sibil</a:t>
            </a:r>
            <a:r>
              <a:rPr lang="en" sz="7200">
                <a:solidFill>
                  <a:srgbClr val="999999"/>
                </a:solidFill>
              </a:rPr>
              <a:t>iza</a:t>
            </a:r>
            <a:r>
              <a:rPr lang="en" sz="7200">
                <a:solidFill>
                  <a:srgbClr val="666666"/>
                </a:solidFill>
              </a:rPr>
              <a:t>tion</a:t>
            </a:r>
            <a:endParaRPr sz="7200">
              <a:solidFill>
                <a:srgbClr val="666666"/>
              </a:solidFill>
            </a:endParaRPr>
          </a:p>
          <a:p>
            <a:pPr marL="0" lvl="0" indent="0" algn="ctr" rtl="0">
              <a:spcBef>
                <a:spcPts val="0"/>
              </a:spcBef>
              <a:spcAft>
                <a:spcPts val="0"/>
              </a:spcAft>
              <a:buNone/>
            </a:pPr>
            <a:r>
              <a:rPr lang="en" sz="7200">
                <a:solidFill>
                  <a:srgbClr val="666666"/>
                </a:solidFill>
              </a:rPr>
              <a:t>Of </a:t>
            </a:r>
            <a:endParaRPr sz="7200">
              <a:solidFill>
                <a:srgbClr val="666666"/>
              </a:solidFill>
            </a:endParaRPr>
          </a:p>
          <a:p>
            <a:pPr marL="0" lvl="0" indent="0" algn="ctr">
              <a:spcBef>
                <a:spcPts val="0"/>
              </a:spcBef>
              <a:spcAft>
                <a:spcPts val="0"/>
              </a:spcAft>
              <a:buNone/>
            </a:pPr>
            <a:r>
              <a:rPr lang="en" sz="7200">
                <a:solidFill>
                  <a:srgbClr val="434343"/>
                </a:solidFill>
              </a:rPr>
              <a:t>Power</a:t>
            </a:r>
            <a:r>
              <a:rPr lang="en" sz="7200"/>
              <a:t> </a:t>
            </a:r>
            <a:endParaRPr sz="72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Shape 126"/>
          <p:cNvPicPr preferRelativeResize="0"/>
          <p:nvPr/>
        </p:nvPicPr>
        <p:blipFill>
          <a:blip r:embed="rId3">
            <a:alphaModFix/>
          </a:blip>
          <a:stretch>
            <a:fillRect/>
          </a:stretch>
        </p:blipFill>
        <p:spPr>
          <a:xfrm>
            <a:off x="714375" y="0"/>
            <a:ext cx="7715255" cy="5143503"/>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1060100" y="1411875"/>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7200"/>
              <a:t>Historical</a:t>
            </a:r>
            <a:endParaRPr sz="72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Shape 136"/>
          <p:cNvPicPr preferRelativeResize="0"/>
          <p:nvPr/>
        </p:nvPicPr>
        <p:blipFill rotWithShape="1">
          <a:blip r:embed="rId3">
            <a:alphaModFix/>
          </a:blip>
          <a:srcRect l="16301" t="15788" r="29647" b="4714"/>
          <a:stretch/>
        </p:blipFill>
        <p:spPr>
          <a:xfrm>
            <a:off x="163300" y="143750"/>
            <a:ext cx="5075449" cy="4856002"/>
          </a:xfrm>
          <a:prstGeom prst="rect">
            <a:avLst/>
          </a:prstGeom>
          <a:noFill/>
          <a:ln>
            <a:noFill/>
          </a:ln>
        </p:spPr>
      </p:pic>
      <p:sp>
        <p:nvSpPr>
          <p:cNvPr id="137" name="Shape 137"/>
          <p:cNvSpPr txBox="1">
            <a:spLocks noGrp="1"/>
          </p:cNvSpPr>
          <p:nvPr>
            <p:ph type="body" idx="1"/>
          </p:nvPr>
        </p:nvSpPr>
        <p:spPr>
          <a:xfrm>
            <a:off x="7576675" y="4609150"/>
            <a:ext cx="1464600" cy="598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1200"/>
              <a:t>Standard Oil, 1910</a:t>
            </a:r>
            <a:endParaRPr sz="1200"/>
          </a:p>
        </p:txBody>
      </p:sp>
      <p:pic>
        <p:nvPicPr>
          <p:cNvPr id="138" name="Shape 138"/>
          <p:cNvPicPr preferRelativeResize="0"/>
          <p:nvPr/>
        </p:nvPicPr>
        <p:blipFill>
          <a:blip r:embed="rId4">
            <a:alphaModFix/>
          </a:blip>
          <a:stretch>
            <a:fillRect/>
          </a:stretch>
        </p:blipFill>
        <p:spPr>
          <a:xfrm>
            <a:off x="5446250" y="143750"/>
            <a:ext cx="3521631" cy="4855999"/>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Shape 143"/>
          <p:cNvPicPr preferRelativeResize="0"/>
          <p:nvPr/>
        </p:nvPicPr>
        <p:blipFill>
          <a:blip r:embed="rId3">
            <a:alphaModFix/>
          </a:blip>
          <a:stretch>
            <a:fillRect/>
          </a:stretch>
        </p:blipFill>
        <p:spPr>
          <a:xfrm>
            <a:off x="2106977" y="244925"/>
            <a:ext cx="4930051" cy="4774852"/>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Shape 148"/>
          <p:cNvPicPr preferRelativeResize="0"/>
          <p:nvPr/>
        </p:nvPicPr>
        <p:blipFill>
          <a:blip r:embed="rId3">
            <a:alphaModFix/>
          </a:blip>
          <a:stretch>
            <a:fillRect/>
          </a:stretch>
        </p:blipFill>
        <p:spPr>
          <a:xfrm>
            <a:off x="1989900" y="191125"/>
            <a:ext cx="5164200" cy="47612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910425" y="1329375"/>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7200"/>
              <a:t>Embodied </a:t>
            </a:r>
            <a:endParaRPr sz="7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Shape 158"/>
          <p:cNvPicPr preferRelativeResize="0"/>
          <p:nvPr/>
        </p:nvPicPr>
        <p:blipFill>
          <a:blip r:embed="rId3">
            <a:alphaModFix/>
          </a:blip>
          <a:stretch>
            <a:fillRect/>
          </a:stretch>
        </p:blipFill>
        <p:spPr>
          <a:xfrm>
            <a:off x="1970375" y="76200"/>
            <a:ext cx="5203260" cy="49910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Shape 65" descr="this astonishing sequence was filmed by wild life cameraman and  travel journalist  Dylan Winter who is currently sailing around the UK in an 18 foot boat.   You can follow his journey and see more of his work at  www.keepturningleft.co.uk." title="amazing starlings murmuration (full HD) -www.keepturningleft.co.uk">
            <a:hlinkClick r:id="rId3"/>
          </p:cNvPr>
          <p:cNvPicPr preferRelativeResize="0"/>
          <p:nvPr/>
        </p:nvPicPr>
        <p:blipFill>
          <a:blip r:embed="rId4">
            <a:alphaModFix/>
          </a:blip>
          <a:stretch>
            <a:fillRect/>
          </a:stretch>
        </p:blipFill>
        <p:spPr>
          <a:xfrm>
            <a:off x="1288050" y="108788"/>
            <a:ext cx="6567900" cy="4925925"/>
          </a:xfrm>
          <a:prstGeom prst="rect">
            <a:avLst/>
          </a:prstGeom>
          <a:noFill/>
          <a:ln>
            <a:noFill/>
          </a:ln>
        </p:spPr>
      </p:pic>
      <p:sp>
        <p:nvSpPr>
          <p:cNvPr id="3" name="TextBox 2"/>
          <p:cNvSpPr txBox="1"/>
          <p:nvPr/>
        </p:nvSpPr>
        <p:spPr>
          <a:xfrm>
            <a:off x="7855950" y="4726936"/>
            <a:ext cx="1188146" cy="307777"/>
          </a:xfrm>
          <a:prstGeom prst="rect">
            <a:avLst/>
          </a:prstGeom>
          <a:noFill/>
        </p:spPr>
        <p:txBody>
          <a:bodyPr wrap="none" rtlCol="0">
            <a:spAutoFit/>
          </a:bodyPr>
          <a:lstStyle/>
          <a:p>
            <a:r>
              <a:rPr lang="en-US" dirty="0" err="1" smtClean="0">
                <a:hlinkClick r:id="rId5"/>
              </a:rPr>
              <a:t>Murmuration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Shape 163"/>
          <p:cNvPicPr preferRelativeResize="0"/>
          <p:nvPr/>
        </p:nvPicPr>
        <p:blipFill>
          <a:blip r:embed="rId3">
            <a:alphaModFix/>
          </a:blip>
          <a:stretch>
            <a:fillRect/>
          </a:stretch>
        </p:blipFill>
        <p:spPr>
          <a:xfrm>
            <a:off x="1883863" y="152400"/>
            <a:ext cx="5376263" cy="49910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706300" y="123500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7200"/>
              <a:t>Compounding </a:t>
            </a:r>
            <a:endParaRPr sz="7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74" name="Shape 174"/>
          <p:cNvPicPr preferRelativeResize="0"/>
          <p:nvPr/>
        </p:nvPicPr>
        <p:blipFill>
          <a:blip r:embed="rId3">
            <a:alphaModFix/>
          </a:blip>
          <a:stretch>
            <a:fillRect/>
          </a:stretch>
        </p:blipFill>
        <p:spPr>
          <a:xfrm>
            <a:off x="2014050" y="76200"/>
            <a:ext cx="5115886" cy="4991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Shape 179"/>
          <p:cNvPicPr preferRelativeResize="0"/>
          <p:nvPr/>
        </p:nvPicPr>
        <p:blipFill>
          <a:blip r:embed="rId3">
            <a:alphaModFix/>
          </a:blip>
          <a:stretch>
            <a:fillRect/>
          </a:stretch>
        </p:blipFill>
        <p:spPr>
          <a:xfrm>
            <a:off x="1976250" y="76200"/>
            <a:ext cx="5191498" cy="49910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1732625" y="19456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9600" b="0">
                <a:solidFill>
                  <a:srgbClr val="000000"/>
                </a:solidFill>
              </a:rPr>
              <a:t>¯\_(ツ)_/¯</a:t>
            </a:r>
            <a:endParaRPr sz="9600" b="0">
              <a:solidFill>
                <a:srgbClr val="000000"/>
              </a:solidFill>
            </a:endParaRPr>
          </a:p>
        </p:txBody>
      </p:sp>
      <p:sp>
        <p:nvSpPr>
          <p:cNvPr id="185" name="Shape 185"/>
          <p:cNvSpPr txBox="1"/>
          <p:nvPr/>
        </p:nvSpPr>
        <p:spPr>
          <a:xfrm>
            <a:off x="187025" y="233800"/>
            <a:ext cx="8697300" cy="935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3200" b="1">
                <a:solidFill>
                  <a:schemeClr val="dk1"/>
                </a:solidFill>
                <a:latin typeface="Playfair Display"/>
                <a:ea typeface="Playfair Display"/>
                <a:cs typeface="Playfair Display"/>
                <a:sym typeface="Playfair Display"/>
              </a:rPr>
              <a:t>Inaction compounds pre-existing power structures (inequities)</a:t>
            </a:r>
            <a:endParaRPr sz="4800" b="1">
              <a:solidFill>
                <a:schemeClr val="dk1"/>
              </a:solidFill>
              <a:latin typeface="Playfair Display"/>
              <a:ea typeface="Playfair Display"/>
              <a:cs typeface="Playfair Display"/>
              <a:sym typeface="Playfair Display"/>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86750" y="78180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r>
              <a:rPr lang="en"/>
              <a:t>Distraction dillutes praxis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Shape 195"/>
          <p:cNvPicPr preferRelativeResize="0"/>
          <p:nvPr/>
        </p:nvPicPr>
        <p:blipFill>
          <a:blip r:embed="rId3">
            <a:alphaModFix/>
          </a:blip>
          <a:stretch>
            <a:fillRect/>
          </a:stretch>
        </p:blipFill>
        <p:spPr>
          <a:xfrm>
            <a:off x="2185979" y="217397"/>
            <a:ext cx="4687600" cy="4625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Shape 200"/>
          <p:cNvPicPr preferRelativeResize="0"/>
          <p:nvPr/>
        </p:nvPicPr>
        <p:blipFill>
          <a:blip r:embed="rId3">
            <a:alphaModFix/>
          </a:blip>
          <a:stretch>
            <a:fillRect/>
          </a:stretch>
        </p:blipFill>
        <p:spPr>
          <a:xfrm>
            <a:off x="687181" y="0"/>
            <a:ext cx="7769638" cy="5143500"/>
          </a:xfrm>
          <a:prstGeom prst="rect">
            <a:avLst/>
          </a:prstGeom>
          <a:noFill/>
          <a:ln>
            <a:noFill/>
          </a:ln>
        </p:spPr>
      </p:pic>
      <p:sp>
        <p:nvSpPr>
          <p:cNvPr id="201" name="Shape 201"/>
          <p:cNvSpPr txBox="1"/>
          <p:nvPr/>
        </p:nvSpPr>
        <p:spPr>
          <a:xfrm>
            <a:off x="8152575" y="4828550"/>
            <a:ext cx="1061400" cy="210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Adbusters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536550" y="517800"/>
            <a:ext cx="8520600" cy="626100"/>
          </a:xfrm>
          <a:prstGeom prst="rect">
            <a:avLst/>
          </a:prstGeom>
        </p:spPr>
        <p:txBody>
          <a:bodyPr spcFirstLastPara="1" wrap="square" lIns="91425" tIns="91425" rIns="91425" bIns="91425" anchor="t" anchorCtr="0">
            <a:noAutofit/>
          </a:bodyPr>
          <a:lstStyle/>
          <a:p>
            <a:pPr marL="457200" lvl="0" indent="-393700" rtl="0">
              <a:spcBef>
                <a:spcPts val="0"/>
              </a:spcBef>
              <a:spcAft>
                <a:spcPts val="0"/>
              </a:spcAft>
              <a:buSzPts val="2600"/>
              <a:buChar char="●"/>
            </a:pPr>
            <a:r>
              <a:rPr lang="en" sz="2600"/>
              <a:t>Attention (focus) as commodity</a:t>
            </a:r>
            <a:endParaRPr sz="2600"/>
          </a:p>
          <a:p>
            <a:pPr marL="0" lvl="0" indent="0">
              <a:spcBef>
                <a:spcPts val="0"/>
              </a:spcBef>
              <a:spcAft>
                <a:spcPts val="0"/>
              </a:spcAft>
              <a:buNone/>
            </a:pPr>
            <a:endParaRPr sz="2600"/>
          </a:p>
          <a:p>
            <a:pPr marL="457200" lvl="0" indent="-393700" rtl="0">
              <a:spcBef>
                <a:spcPts val="0"/>
              </a:spcBef>
              <a:spcAft>
                <a:spcPts val="0"/>
              </a:spcAft>
              <a:buSzPts val="2600"/>
              <a:buChar char="●"/>
            </a:pPr>
            <a:r>
              <a:rPr lang="en" sz="2600"/>
              <a:t>Constant streams of content depict utopian existence</a:t>
            </a:r>
            <a:endParaRPr sz="2600"/>
          </a:p>
          <a:p>
            <a:pPr marL="0" lvl="0" indent="0">
              <a:spcBef>
                <a:spcPts val="0"/>
              </a:spcBef>
              <a:spcAft>
                <a:spcPts val="0"/>
              </a:spcAft>
              <a:buNone/>
            </a:pPr>
            <a:endParaRPr sz="2600"/>
          </a:p>
          <a:p>
            <a:pPr marL="457200" lvl="0" indent="-393700" rtl="0">
              <a:spcBef>
                <a:spcPts val="0"/>
              </a:spcBef>
              <a:spcAft>
                <a:spcPts val="0"/>
              </a:spcAft>
              <a:buSzPts val="2600"/>
              <a:buChar char="●"/>
            </a:pPr>
            <a:r>
              <a:rPr lang="en" sz="2600"/>
              <a:t>Unattainable utopia as “constructed” product which can be bought/sold for profit</a:t>
            </a:r>
            <a:endParaRPr/>
          </a:p>
          <a:p>
            <a:pPr marL="0" lvl="0" indent="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1641325" y="1152475"/>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6000"/>
              <a:t>S o l u t i o n s</a:t>
            </a:r>
            <a:endParaRPr sz="6000"/>
          </a:p>
          <a:p>
            <a:pPr marL="0" lvl="0" indent="0">
              <a:spcBef>
                <a:spcPts val="0"/>
              </a:spcBef>
              <a:spcAft>
                <a:spcPts val="0"/>
              </a:spcAft>
              <a:buNone/>
            </a:pPr>
            <a:endParaRPr sz="3600" b="0" i="1"/>
          </a:p>
          <a:p>
            <a:pPr marL="0" lvl="0" indent="0">
              <a:spcBef>
                <a:spcPts val="0"/>
              </a:spcBef>
              <a:spcAft>
                <a:spcPts val="0"/>
              </a:spcAft>
              <a:buNone/>
            </a:pPr>
            <a:r>
              <a:rPr lang="en" sz="3600" b="0" i="1"/>
              <a:t>simple words for complex praxis </a:t>
            </a:r>
            <a:endParaRPr sz="3600" b="0" i="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705200" y="531900"/>
            <a:ext cx="8520600" cy="626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9600"/>
              <a:t>K weird...bye.</a:t>
            </a:r>
            <a:endParaRPr sz="9600"/>
          </a:p>
          <a:p>
            <a:pPr marL="0" lvl="0" indent="0" rtl="0">
              <a:spcBef>
                <a:spcPts val="0"/>
              </a:spcBef>
              <a:spcAft>
                <a:spcPts val="0"/>
              </a:spcAft>
              <a:buNone/>
            </a:pPr>
            <a:endParaRPr sz="3600"/>
          </a:p>
          <a:p>
            <a:pPr marL="0" lvl="0" indent="0" rtl="0">
              <a:spcBef>
                <a:spcPts val="0"/>
              </a:spcBef>
              <a:spcAft>
                <a:spcPts val="0"/>
              </a:spcAft>
              <a:buNone/>
            </a:pPr>
            <a:r>
              <a:rPr lang="en" sz="9600"/>
              <a:t> Lolz</a:t>
            </a:r>
            <a:endParaRPr sz="6000"/>
          </a:p>
          <a:p>
            <a:pPr marL="0" lvl="0" indent="0" rtl="0">
              <a:spcBef>
                <a:spcPts val="0"/>
              </a:spcBef>
              <a:spcAft>
                <a:spcPts val="0"/>
              </a:spcAft>
              <a:buNone/>
            </a:pPr>
            <a:endParaRPr sz="96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Reflexivity and starting with self </a:t>
            </a:r>
            <a:endParaRPr/>
          </a:p>
        </p:txBody>
      </p:sp>
      <p:sp>
        <p:nvSpPr>
          <p:cNvPr id="217" name="Shape 217"/>
          <p:cNvSpPr txBox="1">
            <a:spLocks noGrp="1"/>
          </p:cNvSpPr>
          <p:nvPr>
            <p:ph type="body" idx="1"/>
          </p:nvPr>
        </p:nvSpPr>
        <p:spPr>
          <a:xfrm>
            <a:off x="951225" y="1945650"/>
            <a:ext cx="7621200" cy="626100"/>
          </a:xfrm>
          <a:prstGeom prst="rect">
            <a:avLst/>
          </a:prstGeom>
        </p:spPr>
        <p:txBody>
          <a:bodyPr spcFirstLastPara="1" wrap="square" lIns="91425" tIns="91425" rIns="91425" bIns="91425" anchor="t" anchorCtr="0">
            <a:noAutofit/>
          </a:bodyPr>
          <a:lstStyle/>
          <a:p>
            <a:pPr marL="457200" lvl="0" indent="-342900">
              <a:spcBef>
                <a:spcPts val="0"/>
              </a:spcBef>
              <a:spcAft>
                <a:spcPts val="0"/>
              </a:spcAft>
              <a:buSzPts val="1800"/>
              <a:buChar char="●"/>
            </a:pPr>
            <a:r>
              <a:rPr lang="en"/>
              <a:t>Please take 15 minutes to complete you Personal Narrative worksheet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Shape 222"/>
          <p:cNvPicPr preferRelativeResize="0"/>
          <p:nvPr/>
        </p:nvPicPr>
        <p:blipFill>
          <a:blip r:embed="rId3">
            <a:alphaModFix/>
          </a:blip>
          <a:stretch>
            <a:fillRect/>
          </a:stretch>
        </p:blipFill>
        <p:spPr>
          <a:xfrm>
            <a:off x="0" y="-476250"/>
            <a:ext cx="9144000" cy="6096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8" name="Shape 228"/>
          <p:cNvSpPr txBox="1">
            <a:spLocks noGrp="1"/>
          </p:cNvSpPr>
          <p:nvPr>
            <p:ph type="body" idx="1"/>
          </p:nvPr>
        </p:nvSpPr>
        <p:spPr>
          <a:xfrm>
            <a:off x="796425"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b="1"/>
              <a:t>Taking time to disconnect from social media and everyday drama </a:t>
            </a:r>
            <a:endParaRPr b="1"/>
          </a:p>
          <a:p>
            <a:pPr marL="0" lvl="0" indent="0">
              <a:spcBef>
                <a:spcPts val="1600"/>
              </a:spcBef>
              <a:spcAft>
                <a:spcPts val="0"/>
              </a:spcAft>
              <a:buNone/>
            </a:pPr>
            <a:endParaRPr b="1"/>
          </a:p>
          <a:p>
            <a:pPr marL="457200" lvl="0" indent="-342900" rtl="0">
              <a:spcBef>
                <a:spcPts val="1600"/>
              </a:spcBef>
              <a:spcAft>
                <a:spcPts val="0"/>
              </a:spcAft>
              <a:buSzPts val="1800"/>
              <a:buChar char="●"/>
            </a:pPr>
            <a:r>
              <a:rPr lang="en" b="1"/>
              <a:t>Spend time in nature</a:t>
            </a:r>
            <a:endParaRPr b="1"/>
          </a:p>
          <a:p>
            <a:pPr marL="0" lvl="0" indent="0">
              <a:spcBef>
                <a:spcPts val="1600"/>
              </a:spcBef>
              <a:spcAft>
                <a:spcPts val="0"/>
              </a:spcAft>
              <a:buNone/>
            </a:pPr>
            <a:endParaRPr b="1"/>
          </a:p>
          <a:p>
            <a:pPr marL="457200" lvl="0" indent="-342900" rtl="0">
              <a:spcBef>
                <a:spcPts val="1600"/>
              </a:spcBef>
              <a:spcAft>
                <a:spcPts val="0"/>
              </a:spcAft>
              <a:buSzPts val="1800"/>
              <a:buChar char="●"/>
            </a:pPr>
            <a:r>
              <a:rPr lang="en" b="1"/>
              <a:t>Spend time with family/friends</a:t>
            </a:r>
            <a:endParaRPr b="1"/>
          </a:p>
          <a:p>
            <a:pPr marL="0" lvl="0" indent="0">
              <a:spcBef>
                <a:spcPts val="1600"/>
              </a:spcBef>
              <a:spcAft>
                <a:spcPts val="0"/>
              </a:spcAft>
              <a:buNone/>
            </a:pPr>
            <a:endParaRPr b="1"/>
          </a:p>
          <a:p>
            <a:pPr marL="457200" lvl="0" indent="-342900">
              <a:spcBef>
                <a:spcPts val="1600"/>
              </a:spcBef>
              <a:spcAft>
                <a:spcPts val="0"/>
              </a:spcAft>
              <a:buSzPts val="1800"/>
              <a:buChar char="●"/>
            </a:pPr>
            <a:r>
              <a:rPr lang="en" b="1"/>
              <a:t>Make new friends outside of your normal circles </a:t>
            </a:r>
            <a:endParaRPr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508425" y="927525"/>
            <a:ext cx="8520600" cy="2057400"/>
          </a:xfrm>
          <a:prstGeom prst="rect">
            <a:avLst/>
          </a:prstGeom>
        </p:spPr>
        <p:txBody>
          <a:bodyPr spcFirstLastPara="1" wrap="square" lIns="91425" tIns="91425" rIns="91425" bIns="91425" anchor="t" anchorCtr="0">
            <a:noAutofit/>
          </a:bodyPr>
          <a:lstStyle/>
          <a:p>
            <a:pPr marL="457200" lvl="0" indent="-431800">
              <a:spcBef>
                <a:spcPts val="0"/>
              </a:spcBef>
              <a:spcAft>
                <a:spcPts val="0"/>
              </a:spcAft>
              <a:buSzPts val="3200"/>
              <a:buChar char="●"/>
            </a:pPr>
            <a:r>
              <a:rPr lang="en"/>
              <a:t>Act in such a way that your action can be universalizable</a:t>
            </a:r>
            <a:endParaRPr/>
          </a:p>
          <a:p>
            <a:pPr marL="0" lvl="0" indent="0">
              <a:spcBef>
                <a:spcPts val="0"/>
              </a:spcBef>
              <a:spcAft>
                <a:spcPts val="0"/>
              </a:spcAft>
              <a:buNone/>
            </a:pPr>
            <a:endParaRPr/>
          </a:p>
          <a:p>
            <a:pPr marL="457200" lvl="0" indent="-431800">
              <a:spcBef>
                <a:spcPts val="0"/>
              </a:spcBef>
              <a:spcAft>
                <a:spcPts val="0"/>
              </a:spcAft>
              <a:buSzPts val="3200"/>
              <a:buChar char="●"/>
            </a:pPr>
            <a:r>
              <a:rPr lang="en"/>
              <a:t>Make each act an end in itself, and a means to another end, both for yourself as actor and the person affected</a:t>
            </a:r>
            <a:endParaRPr/>
          </a:p>
          <a:p>
            <a:pPr marL="0" lvl="0" indent="0">
              <a:spcBef>
                <a:spcPts val="0"/>
              </a:spcBef>
              <a:spcAft>
                <a:spcPts val="0"/>
              </a:spcAft>
              <a:buNone/>
            </a:pPr>
            <a:endParaRPr/>
          </a:p>
          <a:p>
            <a:pPr marL="0" lvl="0" indent="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Intent</a:t>
            </a:r>
            <a:endParaRPr/>
          </a:p>
        </p:txBody>
      </p:sp>
      <p:sp>
        <p:nvSpPr>
          <p:cNvPr id="239" name="Shape 239"/>
          <p:cNvSpPr txBox="1">
            <a:spLocks noGrp="1"/>
          </p:cNvSpPr>
          <p:nvPr>
            <p:ph type="body" idx="1"/>
          </p:nvPr>
        </p:nvSpPr>
        <p:spPr>
          <a:xfrm>
            <a:off x="1480675" y="1727100"/>
            <a:ext cx="6234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b="1"/>
              <a:t>Almost everyone thinks of them as a “good person”</a:t>
            </a:r>
            <a:endParaRPr b="1"/>
          </a:p>
          <a:p>
            <a:pPr marL="0" lvl="0" indent="0">
              <a:spcBef>
                <a:spcPts val="1600"/>
              </a:spcBef>
              <a:spcAft>
                <a:spcPts val="0"/>
              </a:spcAft>
              <a:buNone/>
            </a:pPr>
            <a:endParaRPr b="1"/>
          </a:p>
          <a:p>
            <a:pPr marL="457200" lvl="0" indent="-342900">
              <a:spcBef>
                <a:spcPts val="1600"/>
              </a:spcBef>
              <a:spcAft>
                <a:spcPts val="0"/>
              </a:spcAft>
              <a:buSzPts val="1800"/>
              <a:buChar char="●"/>
            </a:pPr>
            <a:r>
              <a:rPr lang="en" b="1"/>
              <a:t>Take 3 minutes to write about what a “good person” is</a:t>
            </a:r>
            <a:endParaRPr b="1"/>
          </a:p>
          <a:p>
            <a:pPr marL="0" lvl="0" indent="0">
              <a:spcBef>
                <a:spcPts val="1600"/>
              </a:spcBef>
              <a:spcAft>
                <a:spcPts val="160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Impact</a:t>
            </a:r>
            <a:endParaRPr/>
          </a:p>
        </p:txBody>
      </p:sp>
      <p:sp>
        <p:nvSpPr>
          <p:cNvPr id="245" name="Shape 245"/>
          <p:cNvSpPr txBox="1">
            <a:spLocks noGrp="1"/>
          </p:cNvSpPr>
          <p:nvPr>
            <p:ph type="body" idx="1"/>
          </p:nvPr>
        </p:nvSpPr>
        <p:spPr>
          <a:xfrm>
            <a:off x="2026200" y="1152475"/>
            <a:ext cx="59073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b="1"/>
              <a:t>What did you write? What makes a person “good”? </a:t>
            </a:r>
            <a:endParaRPr b="1"/>
          </a:p>
          <a:p>
            <a:pPr marL="0" lvl="0" indent="0" rtl="0">
              <a:spcBef>
                <a:spcPts val="1600"/>
              </a:spcBef>
              <a:spcAft>
                <a:spcPts val="0"/>
              </a:spcAft>
              <a:buNone/>
            </a:pPr>
            <a:endParaRPr b="1"/>
          </a:p>
          <a:p>
            <a:pPr marL="457200" lvl="0" indent="-342900" rtl="0">
              <a:spcBef>
                <a:spcPts val="1600"/>
              </a:spcBef>
              <a:spcAft>
                <a:spcPts val="0"/>
              </a:spcAft>
              <a:buSzPts val="1800"/>
              <a:buChar char="●"/>
            </a:pPr>
            <a:r>
              <a:rPr lang="en" b="1"/>
              <a:t>How does this person act?  </a:t>
            </a:r>
            <a:endParaRPr b="1"/>
          </a:p>
          <a:p>
            <a:pPr marL="0" lvl="0" indent="0" rtl="0">
              <a:spcBef>
                <a:spcPts val="1600"/>
              </a:spcBef>
              <a:spcAft>
                <a:spcPts val="0"/>
              </a:spcAft>
              <a:buNone/>
            </a:pPr>
            <a:endParaRPr b="1"/>
          </a:p>
          <a:p>
            <a:pPr marL="457200" lvl="0" indent="-342900" rtl="0">
              <a:spcBef>
                <a:spcPts val="1600"/>
              </a:spcBef>
              <a:spcAft>
                <a:spcPts val="0"/>
              </a:spcAft>
              <a:buSzPts val="1800"/>
              <a:buChar char="●"/>
            </a:pPr>
            <a:r>
              <a:rPr lang="en" b="1"/>
              <a:t>Who is impacted the most? </a:t>
            </a:r>
            <a:endParaRPr b="1"/>
          </a:p>
          <a:p>
            <a:pPr marL="0" lvl="0" indent="0" rtl="0">
              <a:spcBef>
                <a:spcPts val="1600"/>
              </a:spcBef>
              <a:spcAft>
                <a:spcPts val="0"/>
              </a:spcAft>
              <a:buNone/>
            </a:pPr>
            <a:endParaRPr b="1"/>
          </a:p>
          <a:p>
            <a:pPr marL="457200" lvl="0" indent="-342900">
              <a:spcBef>
                <a:spcPts val="1600"/>
              </a:spcBef>
              <a:spcAft>
                <a:spcPts val="0"/>
              </a:spcAft>
              <a:buSzPts val="1800"/>
              <a:buChar char="●"/>
            </a:pPr>
            <a:r>
              <a:rPr lang="en" b="1"/>
              <a:t>Was that person ever asked for their perspective? </a:t>
            </a:r>
            <a:endParaRPr b="1"/>
          </a:p>
          <a:p>
            <a:pPr marL="0" lvl="0" indent="0">
              <a:spcBef>
                <a:spcPts val="1600"/>
              </a:spcBef>
              <a:spcAft>
                <a:spcPts val="160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363475" y="671875"/>
            <a:ext cx="8920800" cy="626100"/>
          </a:xfrm>
          <a:prstGeom prst="rect">
            <a:avLst/>
          </a:prstGeom>
        </p:spPr>
        <p:txBody>
          <a:bodyPr spcFirstLastPara="1" wrap="square" lIns="91425" tIns="91425" rIns="91425" bIns="91425" anchor="t" anchorCtr="0">
            <a:noAutofit/>
          </a:bodyPr>
          <a:lstStyle/>
          <a:p>
            <a:pPr marL="457200" lvl="0" indent="-431800">
              <a:spcBef>
                <a:spcPts val="0"/>
              </a:spcBef>
              <a:spcAft>
                <a:spcPts val="0"/>
              </a:spcAft>
              <a:buSzPts val="3200"/>
              <a:buChar char="●"/>
            </a:pPr>
            <a:r>
              <a:rPr lang="en"/>
              <a:t>Action requires recentering ourselves</a:t>
            </a:r>
            <a:endParaRPr/>
          </a:p>
          <a:p>
            <a:pPr marL="0" lvl="0" indent="0">
              <a:spcBef>
                <a:spcPts val="0"/>
              </a:spcBef>
              <a:spcAft>
                <a:spcPts val="0"/>
              </a:spcAft>
              <a:buNone/>
            </a:pPr>
            <a:endParaRPr/>
          </a:p>
          <a:p>
            <a:pPr marL="457200" lvl="0" indent="-431800">
              <a:spcBef>
                <a:spcPts val="0"/>
              </a:spcBef>
              <a:spcAft>
                <a:spcPts val="0"/>
              </a:spcAft>
              <a:buSzPts val="3200"/>
              <a:buChar char="●"/>
            </a:pPr>
            <a:r>
              <a:rPr lang="en"/>
              <a:t>Action then requires recentering folx who face the most harm </a:t>
            </a:r>
            <a:endParaRPr/>
          </a:p>
          <a:p>
            <a:pPr marL="0" lvl="0" indent="0">
              <a:spcBef>
                <a:spcPts val="0"/>
              </a:spcBef>
              <a:spcAft>
                <a:spcPts val="0"/>
              </a:spcAft>
              <a:buNone/>
            </a:pPr>
            <a:endParaRPr/>
          </a:p>
          <a:p>
            <a:pPr marL="457200" lvl="0" indent="-431800">
              <a:spcBef>
                <a:spcPts val="0"/>
              </a:spcBef>
              <a:spcAft>
                <a:spcPts val="0"/>
              </a:spcAft>
              <a:buSzPts val="3200"/>
              <a:buChar char="●"/>
            </a:pPr>
            <a:r>
              <a:rPr lang="en"/>
              <a:t>Sustainable action requires incorporating diverse perspectives simultaneously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Objectivity as Construct </a:t>
            </a:r>
            <a:endParaRPr/>
          </a:p>
        </p:txBody>
      </p:sp>
      <p:sp>
        <p:nvSpPr>
          <p:cNvPr id="256" name="Shape 25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endParaRPr sz="1400" u="sng" baseline="30000">
              <a:solidFill>
                <a:srgbClr val="0B0080"/>
              </a:solidFill>
              <a:latin typeface="Arial"/>
              <a:ea typeface="Arial"/>
              <a:cs typeface="Arial"/>
              <a:sym typeface="Arial"/>
              <a:hlinkClick r:id="rId3"/>
            </a:endParaRPr>
          </a:p>
          <a:p>
            <a:pPr marL="0" lvl="0" indent="0">
              <a:spcBef>
                <a:spcPts val="600"/>
              </a:spcBef>
              <a:spcAft>
                <a:spcPts val="1600"/>
              </a:spcAft>
              <a:buNone/>
            </a:pPr>
            <a:endParaRPr/>
          </a:p>
        </p:txBody>
      </p:sp>
      <p:pic>
        <p:nvPicPr>
          <p:cNvPr id="257" name="Shape 257"/>
          <p:cNvPicPr preferRelativeResize="0"/>
          <p:nvPr/>
        </p:nvPicPr>
        <p:blipFill>
          <a:blip r:embed="rId4">
            <a:alphaModFix/>
          </a:blip>
          <a:stretch>
            <a:fillRect/>
          </a:stretch>
        </p:blipFill>
        <p:spPr>
          <a:xfrm>
            <a:off x="752475" y="1085613"/>
            <a:ext cx="7639050" cy="39147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Standpoint Theory</a:t>
            </a:r>
            <a:endParaRPr/>
          </a:p>
        </p:txBody>
      </p:sp>
      <p:sp>
        <p:nvSpPr>
          <p:cNvPr id="263" name="Shape 263"/>
          <p:cNvSpPr txBox="1">
            <a:spLocks noGrp="1"/>
          </p:cNvSpPr>
          <p:nvPr>
            <p:ph type="body" idx="1"/>
          </p:nvPr>
        </p:nvSpPr>
        <p:spPr>
          <a:xfrm>
            <a:off x="1418225" y="1286225"/>
            <a:ext cx="7081200" cy="3416400"/>
          </a:xfrm>
          <a:prstGeom prst="rect">
            <a:avLst/>
          </a:prstGeom>
        </p:spPr>
        <p:txBody>
          <a:bodyPr spcFirstLastPara="1" wrap="square" lIns="91425" tIns="91425" rIns="91425" bIns="91425" anchor="t" anchorCtr="0">
            <a:noAutofit/>
          </a:bodyPr>
          <a:lstStyle/>
          <a:p>
            <a:pPr marL="457200" lvl="0" indent="-342900">
              <a:spcBef>
                <a:spcPts val="0"/>
              </a:spcBef>
              <a:spcAft>
                <a:spcPts val="0"/>
              </a:spcAft>
              <a:buClr>
                <a:srgbClr val="222222"/>
              </a:buClr>
              <a:buSzPts val="1800"/>
              <a:buFont typeface="Arial"/>
              <a:buChar char="●"/>
            </a:pPr>
            <a:r>
              <a:rPr lang="en">
                <a:solidFill>
                  <a:srgbClr val="222222"/>
                </a:solidFill>
                <a:highlight>
                  <a:srgbClr val="FFFFFF"/>
                </a:highlight>
                <a:latin typeface="Arial"/>
                <a:ea typeface="Arial"/>
                <a:cs typeface="Arial"/>
                <a:sym typeface="Arial"/>
              </a:rPr>
              <a:t>Often, power functions via invisibility so many privileged folx dont see their power or how it impacts marginalized folkx </a:t>
            </a:r>
            <a:endParaRPr>
              <a:solidFill>
                <a:srgbClr val="222222"/>
              </a:solidFill>
              <a:highlight>
                <a:srgbClr val="FFFFFF"/>
              </a:highlight>
              <a:latin typeface="Arial"/>
              <a:ea typeface="Arial"/>
              <a:cs typeface="Arial"/>
              <a:sym typeface="Arial"/>
            </a:endParaRPr>
          </a:p>
          <a:p>
            <a:pPr marL="457200" lvl="0" indent="-342900">
              <a:spcBef>
                <a:spcPts val="0"/>
              </a:spcBef>
              <a:spcAft>
                <a:spcPts val="0"/>
              </a:spcAft>
              <a:buClr>
                <a:srgbClr val="222222"/>
              </a:buClr>
              <a:buSzPts val="1800"/>
              <a:buFont typeface="Arial"/>
              <a:buChar char="●"/>
            </a:pPr>
            <a:r>
              <a:rPr lang="en">
                <a:solidFill>
                  <a:srgbClr val="222222"/>
                </a:solidFill>
                <a:highlight>
                  <a:srgbClr val="FFFFFF"/>
                </a:highlight>
                <a:latin typeface="Arial"/>
                <a:ea typeface="Arial"/>
                <a:cs typeface="Arial"/>
                <a:sym typeface="Arial"/>
              </a:rPr>
              <a:t>Idea that those who face most oppression often have the most nuanced understanding of its function and impact</a:t>
            </a:r>
            <a:endParaRPr>
              <a:solidFill>
                <a:srgbClr val="222222"/>
              </a:solidFill>
              <a:highlight>
                <a:srgbClr val="FFFFFF"/>
              </a:highlight>
              <a:latin typeface="Arial"/>
              <a:ea typeface="Arial"/>
              <a:cs typeface="Arial"/>
              <a:sym typeface="Arial"/>
            </a:endParaRPr>
          </a:p>
          <a:p>
            <a:pPr marL="457200" lvl="0" indent="-342900">
              <a:spcBef>
                <a:spcPts val="0"/>
              </a:spcBef>
              <a:spcAft>
                <a:spcPts val="0"/>
              </a:spcAft>
              <a:buClr>
                <a:srgbClr val="222222"/>
              </a:buClr>
              <a:buSzPts val="1800"/>
              <a:buFont typeface="Arial"/>
              <a:buChar char="●"/>
            </a:pPr>
            <a:r>
              <a:rPr lang="en">
                <a:solidFill>
                  <a:srgbClr val="222222"/>
                </a:solidFill>
                <a:highlight>
                  <a:srgbClr val="FFFFFF"/>
                </a:highlight>
                <a:latin typeface="Arial"/>
                <a:ea typeface="Arial"/>
                <a:cs typeface="Arial"/>
                <a:sym typeface="Arial"/>
              </a:rPr>
              <a:t>These people, therefore are key to identifying innovative and efficient solutions </a:t>
            </a:r>
            <a:endParaRPr>
              <a:solidFill>
                <a:srgbClr val="222222"/>
              </a:solidFill>
              <a:highlight>
                <a:srgbClr val="FFFFFF"/>
              </a:highlight>
              <a:latin typeface="Arial"/>
              <a:ea typeface="Arial"/>
              <a:cs typeface="Arial"/>
              <a:sym typeface="Arial"/>
            </a:endParaRPr>
          </a:p>
          <a:p>
            <a:pPr marL="457200" lvl="0" indent="-342900">
              <a:spcBef>
                <a:spcPts val="0"/>
              </a:spcBef>
              <a:spcAft>
                <a:spcPts val="0"/>
              </a:spcAft>
              <a:buClr>
                <a:srgbClr val="222222"/>
              </a:buClr>
              <a:buSzPts val="1800"/>
              <a:buFont typeface="Arial"/>
              <a:buChar char="●"/>
            </a:pPr>
            <a:r>
              <a:rPr lang="en">
                <a:solidFill>
                  <a:srgbClr val="222222"/>
                </a:solidFill>
                <a:highlight>
                  <a:srgbClr val="FFFFFF"/>
                </a:highlight>
                <a:latin typeface="Arial"/>
                <a:ea typeface="Arial"/>
                <a:cs typeface="Arial"/>
                <a:sym typeface="Arial"/>
              </a:rPr>
              <a:t>Because dominant structure is so expansive, marginalized often have a dual (and multiple) consciousnesses that can be tapped to navigate complex situations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Strong Objectivity</a:t>
            </a:r>
            <a:endParaRPr/>
          </a:p>
        </p:txBody>
      </p:sp>
      <p:sp>
        <p:nvSpPr>
          <p:cNvPr id="269" name="Shape 269"/>
          <p:cNvSpPr txBox="1">
            <a:spLocks noGrp="1"/>
          </p:cNvSpPr>
          <p:nvPr>
            <p:ph type="body" idx="1"/>
          </p:nvPr>
        </p:nvSpPr>
        <p:spPr>
          <a:xfrm>
            <a:off x="1308750" y="1199850"/>
            <a:ext cx="6801600" cy="3416400"/>
          </a:xfrm>
          <a:prstGeom prst="rect">
            <a:avLst/>
          </a:prstGeom>
        </p:spPr>
        <p:txBody>
          <a:bodyPr spcFirstLastPara="1" wrap="square" lIns="91425" tIns="91425" rIns="91425" bIns="91425" anchor="t" anchorCtr="0">
            <a:noAutofit/>
          </a:bodyPr>
          <a:lstStyle/>
          <a:p>
            <a:pPr marL="457200" lvl="0" indent="-381000" rtl="0">
              <a:spcBef>
                <a:spcPts val="600"/>
              </a:spcBef>
              <a:spcAft>
                <a:spcPts val="0"/>
              </a:spcAft>
              <a:buClr>
                <a:srgbClr val="222222"/>
              </a:buClr>
              <a:buSzPts val="2400"/>
              <a:buFont typeface="Arial"/>
              <a:buChar char="●"/>
            </a:pPr>
            <a:r>
              <a:rPr lang="en" sz="2400">
                <a:solidFill>
                  <a:srgbClr val="222222"/>
                </a:solidFill>
                <a:latin typeface="Arial"/>
                <a:ea typeface="Arial"/>
                <a:cs typeface="Arial"/>
                <a:sym typeface="Arial"/>
              </a:rPr>
              <a:t>All people are subjective, therefore claiming objectivity invisibilizes bias</a:t>
            </a:r>
            <a:endParaRPr sz="2400">
              <a:solidFill>
                <a:srgbClr val="222222"/>
              </a:solidFill>
              <a:latin typeface="Arial"/>
              <a:ea typeface="Arial"/>
              <a:cs typeface="Arial"/>
              <a:sym typeface="Arial"/>
            </a:endParaRPr>
          </a:p>
          <a:p>
            <a:pPr marL="457200" lvl="0" indent="-381000" rtl="0">
              <a:spcBef>
                <a:spcPts val="0"/>
              </a:spcBef>
              <a:spcAft>
                <a:spcPts val="0"/>
              </a:spcAft>
              <a:buClr>
                <a:srgbClr val="222222"/>
              </a:buClr>
              <a:buSzPts val="2400"/>
              <a:buFont typeface="Arial"/>
              <a:buChar char="●"/>
            </a:pPr>
            <a:r>
              <a:rPr lang="en" sz="2400">
                <a:solidFill>
                  <a:srgbClr val="222222"/>
                </a:solidFill>
                <a:latin typeface="Arial"/>
                <a:ea typeface="Arial"/>
                <a:cs typeface="Arial"/>
                <a:sym typeface="Arial"/>
              </a:rPr>
              <a:t>Embraces and incorporates multiple perspectives (lenses) </a:t>
            </a:r>
            <a:endParaRPr sz="2400">
              <a:solidFill>
                <a:srgbClr val="222222"/>
              </a:solidFill>
              <a:latin typeface="Arial"/>
              <a:ea typeface="Arial"/>
              <a:cs typeface="Arial"/>
              <a:sym typeface="Arial"/>
            </a:endParaRPr>
          </a:p>
          <a:p>
            <a:pPr marL="457200" lvl="0" indent="-381000" rtl="0">
              <a:spcBef>
                <a:spcPts val="0"/>
              </a:spcBef>
              <a:spcAft>
                <a:spcPts val="0"/>
              </a:spcAft>
              <a:buClr>
                <a:srgbClr val="222222"/>
              </a:buClr>
              <a:buSzPts val="2400"/>
              <a:buFont typeface="Arial"/>
              <a:buChar char="●"/>
            </a:pPr>
            <a:r>
              <a:rPr lang="en" sz="2400">
                <a:solidFill>
                  <a:srgbClr val="222222"/>
                </a:solidFill>
                <a:latin typeface="Arial"/>
                <a:ea typeface="Arial"/>
                <a:cs typeface="Arial"/>
                <a:sym typeface="Arial"/>
              </a:rPr>
              <a:t>Develops mechanisms for balancing/ controlling for biases </a:t>
            </a:r>
            <a:endParaRPr sz="2400">
              <a:solidFill>
                <a:srgbClr val="222222"/>
              </a:solidFill>
              <a:latin typeface="Arial"/>
              <a:ea typeface="Arial"/>
              <a:cs typeface="Arial"/>
              <a:sym typeface="Arial"/>
            </a:endParaRPr>
          </a:p>
          <a:p>
            <a:pPr marL="914400" lvl="1" indent="-381000" rtl="0">
              <a:spcBef>
                <a:spcPts val="0"/>
              </a:spcBef>
              <a:spcAft>
                <a:spcPts val="0"/>
              </a:spcAft>
              <a:buClr>
                <a:srgbClr val="222222"/>
              </a:buClr>
              <a:buSzPts val="2400"/>
              <a:buFont typeface="Arial"/>
              <a:buChar char="○"/>
            </a:pPr>
            <a:r>
              <a:rPr lang="en" sz="2400">
                <a:solidFill>
                  <a:srgbClr val="222222"/>
                </a:solidFill>
                <a:latin typeface="Arial"/>
                <a:ea typeface="Arial"/>
                <a:cs typeface="Arial"/>
                <a:sym typeface="Arial"/>
              </a:rPr>
              <a:t>Include reflexivity and examining positionality </a:t>
            </a:r>
            <a:endParaRPr sz="2400">
              <a:solidFill>
                <a:srgbClr val="222222"/>
              </a:solidFill>
              <a:latin typeface="Arial"/>
              <a:ea typeface="Arial"/>
              <a:cs typeface="Arial"/>
              <a:sym typeface="Arial"/>
            </a:endParaRPr>
          </a:p>
          <a:p>
            <a:pPr marL="457200" lvl="0" indent="0" rtl="0">
              <a:spcBef>
                <a:spcPts val="600"/>
              </a:spcBef>
              <a:spcAft>
                <a:spcPts val="0"/>
              </a:spcAft>
              <a:buNone/>
            </a:pPr>
            <a:endParaRPr sz="2400">
              <a:solidFill>
                <a:srgbClr val="222222"/>
              </a:solidFill>
              <a:latin typeface="Arial"/>
              <a:ea typeface="Arial"/>
              <a:cs typeface="Arial"/>
              <a:sym typeface="Arial"/>
            </a:endParaRPr>
          </a:p>
          <a:p>
            <a:pPr marL="0" lvl="0" indent="0" rtl="0">
              <a:spcBef>
                <a:spcPts val="600"/>
              </a:spcBef>
              <a:spcAft>
                <a:spcPts val="0"/>
              </a:spcAft>
              <a:buNone/>
            </a:pPr>
            <a:endParaRPr sz="1050">
              <a:solidFill>
                <a:srgbClr val="222222"/>
              </a:solidFill>
              <a:latin typeface="Arial"/>
              <a:ea typeface="Arial"/>
              <a:cs typeface="Arial"/>
              <a:sym typeface="Arial"/>
            </a:endParaRPr>
          </a:p>
          <a:p>
            <a:pPr marL="0" lvl="0" indent="0" rtl="0">
              <a:spcBef>
                <a:spcPts val="600"/>
              </a:spcBef>
              <a:spcAft>
                <a:spcPts val="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Journey! </a:t>
            </a:r>
            <a:endParaRPr/>
          </a:p>
        </p:txBody>
      </p:sp>
      <p:sp>
        <p:nvSpPr>
          <p:cNvPr id="76" name="Shape 76"/>
          <p:cNvSpPr txBox="1">
            <a:spLocks noGrp="1"/>
          </p:cNvSpPr>
          <p:nvPr>
            <p:ph type="body" idx="1"/>
          </p:nvPr>
        </p:nvSpPr>
        <p:spPr>
          <a:xfrm>
            <a:off x="1589975"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t>WHY</a:t>
            </a:r>
            <a:endParaRPr/>
          </a:p>
          <a:p>
            <a:pPr marL="914400" lvl="0" indent="-342900">
              <a:spcBef>
                <a:spcPts val="1600"/>
              </a:spcBef>
              <a:spcAft>
                <a:spcPts val="0"/>
              </a:spcAft>
              <a:buSzPts val="1800"/>
              <a:buChar char="●"/>
            </a:pPr>
            <a:r>
              <a:rPr lang="en"/>
              <a:t>Recentering humanness</a:t>
            </a:r>
            <a:endParaRPr/>
          </a:p>
          <a:p>
            <a:pPr marL="914400" lvl="0" indent="-342900" rtl="0">
              <a:spcBef>
                <a:spcPts val="0"/>
              </a:spcBef>
              <a:spcAft>
                <a:spcPts val="0"/>
              </a:spcAft>
              <a:buSzPts val="1800"/>
              <a:buChar char="●"/>
            </a:pPr>
            <a:r>
              <a:rPr lang="en"/>
              <a:t>Seeking truth and inclusion</a:t>
            </a:r>
            <a:endParaRPr/>
          </a:p>
          <a:p>
            <a:pPr marL="914400" lvl="0" indent="-342900" rtl="0">
              <a:spcBef>
                <a:spcPts val="0"/>
              </a:spcBef>
              <a:spcAft>
                <a:spcPts val="0"/>
              </a:spcAft>
              <a:buSzPts val="1800"/>
              <a:buChar char="●"/>
            </a:pPr>
            <a:r>
              <a:rPr lang="en"/>
              <a:t>Engagement as humanness</a:t>
            </a:r>
            <a:endParaRPr/>
          </a:p>
          <a:p>
            <a:pPr marL="914400" lvl="0" indent="-342900" rtl="0">
              <a:spcBef>
                <a:spcPts val="0"/>
              </a:spcBef>
              <a:spcAft>
                <a:spcPts val="0"/>
              </a:spcAft>
              <a:buSzPts val="1800"/>
              <a:buChar char="●"/>
            </a:pPr>
            <a:r>
              <a:rPr lang="en"/>
              <a:t>Engagement as pursuit of stronger truth </a:t>
            </a:r>
            <a:endParaRPr/>
          </a:p>
          <a:p>
            <a:pPr marL="0" lvl="0" indent="0" rtl="0">
              <a:spcBef>
                <a:spcPts val="1600"/>
              </a:spcBef>
              <a:spcAft>
                <a:spcPts val="0"/>
              </a:spcAft>
              <a:buNone/>
            </a:pPr>
            <a:r>
              <a:rPr lang="en" b="1"/>
              <a:t>What</a:t>
            </a:r>
            <a:endParaRPr b="1"/>
          </a:p>
          <a:p>
            <a:pPr marL="914400" lvl="0" indent="-342900" rtl="0">
              <a:spcBef>
                <a:spcPts val="1600"/>
              </a:spcBef>
              <a:spcAft>
                <a:spcPts val="0"/>
              </a:spcAft>
              <a:buSzPts val="1800"/>
              <a:buChar char="●"/>
            </a:pPr>
            <a:r>
              <a:rPr lang="en"/>
              <a:t>CBPR</a:t>
            </a:r>
            <a:endParaRPr/>
          </a:p>
          <a:p>
            <a:pPr marL="914400" lvl="0" indent="-342900" rtl="0">
              <a:spcBef>
                <a:spcPts val="0"/>
              </a:spcBef>
              <a:spcAft>
                <a:spcPts val="0"/>
              </a:spcAft>
              <a:buSzPts val="1800"/>
              <a:buChar char="●"/>
            </a:pPr>
            <a:r>
              <a:rPr lang="en"/>
              <a:t>YPAR</a:t>
            </a:r>
            <a:endParaRPr/>
          </a:p>
          <a:p>
            <a:pPr marL="914400" lvl="0" indent="-342900" rtl="0">
              <a:spcBef>
                <a:spcPts val="0"/>
              </a:spcBef>
              <a:spcAft>
                <a:spcPts val="0"/>
              </a:spcAft>
              <a:buSzPts val="1800"/>
              <a:buChar char="●"/>
            </a:pPr>
            <a:r>
              <a:rPr lang="en"/>
              <a:t>Praxis and YOU</a:t>
            </a:r>
            <a:endParaRPr/>
          </a:p>
          <a:p>
            <a:pPr marL="0" lvl="0" indent="0">
              <a:spcBef>
                <a:spcPts val="1600"/>
              </a:spcBef>
              <a:spcAft>
                <a:spcPts val="0"/>
              </a:spcAft>
              <a:buNone/>
            </a:pPr>
            <a:endParaRPr/>
          </a:p>
          <a:p>
            <a:pPr marL="0" lvl="0" indent="0">
              <a:spcBef>
                <a:spcPts val="1600"/>
              </a:spcBef>
              <a:spcAft>
                <a:spcPts val="0"/>
              </a:spcAft>
              <a:buNone/>
            </a:pPr>
            <a:r>
              <a:rPr lang="en"/>
              <a:t> </a:t>
            </a:r>
            <a:endParaRPr/>
          </a:p>
          <a:p>
            <a:pPr marL="0" lvl="0" indent="0">
              <a:spcBef>
                <a:spcPts val="1600"/>
              </a:spcBef>
              <a:spcAft>
                <a:spcPts val="1600"/>
              </a:spcAft>
              <a:buNone/>
            </a:pPr>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311700" y="245425"/>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Praxis from a place of privilege: a </a:t>
            </a:r>
            <a:r>
              <a:rPr lang="en" dirty="0" smtClean="0"/>
              <a:t>paradox</a:t>
            </a:r>
            <a:r>
              <a:rPr lang="en-US" dirty="0" smtClean="0"/>
              <a:t>?</a:t>
            </a:r>
            <a:r>
              <a:rPr lang="en" dirty="0"/>
              <a:t>	 </a:t>
            </a:r>
            <a:endParaRPr dirty="0"/>
          </a:p>
        </p:txBody>
      </p:sp>
      <p:sp>
        <p:nvSpPr>
          <p:cNvPr id="275" name="Shape 275"/>
          <p:cNvSpPr txBox="1">
            <a:spLocks noGrp="1"/>
          </p:cNvSpPr>
          <p:nvPr>
            <p:ph type="body" idx="1"/>
          </p:nvPr>
        </p:nvSpPr>
        <p:spPr>
          <a:xfrm>
            <a:off x="1209650" y="978625"/>
            <a:ext cx="69981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Those with the most privilege also often are implicitly the cause of some harm (usually indirect and embedded in structural inequities,  ex. artificial scarcity) </a:t>
            </a:r>
            <a:endParaRPr sz="1000"/>
          </a:p>
          <a:p>
            <a:pPr marL="457200" lvl="0" indent="-342900" rtl="0">
              <a:spcBef>
                <a:spcPts val="0"/>
              </a:spcBef>
              <a:spcAft>
                <a:spcPts val="0"/>
              </a:spcAft>
              <a:buSzPts val="1800"/>
              <a:buChar char="●"/>
            </a:pPr>
            <a:r>
              <a:rPr lang="en"/>
              <a:t>Those with the most privilege are also often best equipped to instigate large level change! </a:t>
            </a:r>
            <a:endParaRPr sz="1000"/>
          </a:p>
          <a:p>
            <a:pPr marL="457200" lvl="0" indent="-342900" rtl="0">
              <a:spcBef>
                <a:spcPts val="0"/>
              </a:spcBef>
              <a:spcAft>
                <a:spcPts val="0"/>
              </a:spcAft>
              <a:buSzPts val="1800"/>
              <a:buChar char="●"/>
            </a:pPr>
            <a:r>
              <a:rPr lang="en"/>
              <a:t>Yet, those who face the most burden often also have the greatest incentive to innovate and act</a:t>
            </a:r>
            <a:endParaRPr/>
          </a:p>
          <a:p>
            <a:pPr marL="457200" lvl="0" indent="-342900" rtl="0">
              <a:spcBef>
                <a:spcPts val="0"/>
              </a:spcBef>
              <a:spcAft>
                <a:spcPts val="0"/>
              </a:spcAft>
              <a:buSzPts val="1800"/>
              <a:buChar char="●"/>
            </a:pPr>
            <a:r>
              <a:rPr lang="en"/>
              <a:t>Survival tactics require deep understanding of context and the rules of the game -&gt; can help inform strategic  areas/platforms for intervention</a:t>
            </a:r>
            <a:endParaRPr/>
          </a:p>
          <a:p>
            <a:pPr marL="457200" lvl="0" indent="-342900">
              <a:spcBef>
                <a:spcPts val="0"/>
              </a:spcBef>
              <a:spcAft>
                <a:spcPts val="0"/>
              </a:spcAft>
              <a:buSzPts val="1800"/>
              <a:buChar char="●"/>
            </a:pPr>
            <a:r>
              <a:rPr lang="en"/>
              <a:t>Creating paid positions with marginalized folx is key but the </a:t>
            </a:r>
            <a:r>
              <a:rPr lang="en" u="sng"/>
              <a:t>burdens</a:t>
            </a:r>
            <a:r>
              <a:rPr lang="en"/>
              <a:t> of the struggle need to be equitably distributed</a:t>
            </a:r>
            <a:endParaRPr/>
          </a:p>
          <a:p>
            <a:pPr marL="0" lvl="0" indent="0">
              <a:spcBef>
                <a:spcPts val="1600"/>
              </a:spcBef>
              <a:spcAft>
                <a:spcPts val="160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311700" y="241675"/>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Cultural Competence -&gt; Humility</a:t>
            </a:r>
            <a:endParaRPr/>
          </a:p>
        </p:txBody>
      </p:sp>
      <p:sp>
        <p:nvSpPr>
          <p:cNvPr id="281" name="Shape 281"/>
          <p:cNvSpPr txBox="1">
            <a:spLocks noGrp="1"/>
          </p:cNvSpPr>
          <p:nvPr>
            <p:ph type="body" idx="1"/>
          </p:nvPr>
        </p:nvSpPr>
        <p:spPr>
          <a:xfrm>
            <a:off x="920400" y="863550"/>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t>Openness to:</a:t>
            </a:r>
            <a:endParaRPr sz="2400"/>
          </a:p>
          <a:p>
            <a:pPr marL="914400" lvl="0" indent="-342900" rtl="0">
              <a:spcBef>
                <a:spcPts val="1600"/>
              </a:spcBef>
              <a:spcAft>
                <a:spcPts val="0"/>
              </a:spcAft>
              <a:buSzPts val="1800"/>
              <a:buChar char="●"/>
            </a:pPr>
            <a:r>
              <a:rPr lang="en"/>
              <a:t>Long term dialogue and relationships</a:t>
            </a:r>
            <a:endParaRPr/>
          </a:p>
          <a:p>
            <a:pPr marL="914400" lvl="0" indent="-342900">
              <a:spcBef>
                <a:spcPts val="0"/>
              </a:spcBef>
              <a:spcAft>
                <a:spcPts val="0"/>
              </a:spcAft>
              <a:buSzPts val="1800"/>
              <a:buChar char="●"/>
            </a:pPr>
            <a:r>
              <a:rPr lang="en"/>
              <a:t>New ideas that dont align with your own</a:t>
            </a:r>
            <a:endParaRPr/>
          </a:p>
          <a:p>
            <a:pPr marL="914400" lvl="0" indent="-342900">
              <a:spcBef>
                <a:spcPts val="0"/>
              </a:spcBef>
              <a:spcAft>
                <a:spcPts val="0"/>
              </a:spcAft>
              <a:buSzPts val="1800"/>
              <a:buChar char="●"/>
            </a:pPr>
            <a:r>
              <a:rPr lang="en"/>
              <a:t>New ways of thinking</a:t>
            </a:r>
            <a:endParaRPr/>
          </a:p>
          <a:p>
            <a:pPr marL="914400" lvl="0" indent="-342900">
              <a:spcBef>
                <a:spcPts val="0"/>
              </a:spcBef>
              <a:spcAft>
                <a:spcPts val="0"/>
              </a:spcAft>
              <a:buSzPts val="1800"/>
              <a:buChar char="●"/>
            </a:pPr>
            <a:r>
              <a:rPr lang="en"/>
              <a:t>Alternative value systems</a:t>
            </a:r>
            <a:endParaRPr/>
          </a:p>
          <a:p>
            <a:pPr marL="914400" lvl="0" indent="-342900" rtl="0">
              <a:spcBef>
                <a:spcPts val="0"/>
              </a:spcBef>
              <a:spcAft>
                <a:spcPts val="0"/>
              </a:spcAft>
              <a:buSzPts val="1800"/>
              <a:buChar char="●"/>
            </a:pPr>
            <a:r>
              <a:rPr lang="en"/>
              <a:t>Being uncomfortable AND enjoying new things</a:t>
            </a:r>
            <a:endParaRPr/>
          </a:p>
          <a:p>
            <a:pPr marL="914400" lvl="0" indent="-342900">
              <a:spcBef>
                <a:spcPts val="0"/>
              </a:spcBef>
              <a:spcAft>
                <a:spcPts val="0"/>
              </a:spcAft>
              <a:buSzPts val="1800"/>
              <a:buChar char="●"/>
            </a:pPr>
            <a:r>
              <a:rPr lang="en"/>
              <a:t>Holding space</a:t>
            </a:r>
            <a:endParaRPr/>
          </a:p>
          <a:p>
            <a:pPr marL="914400" lvl="0" indent="-342900" rtl="0">
              <a:spcBef>
                <a:spcPts val="0"/>
              </a:spcBef>
              <a:spcAft>
                <a:spcPts val="0"/>
              </a:spcAft>
              <a:buSzPts val="1800"/>
              <a:buChar char="●"/>
            </a:pPr>
            <a:r>
              <a:rPr lang="en"/>
              <a:t>Not being the center of attention/leader/expert</a:t>
            </a:r>
            <a:endParaRPr/>
          </a:p>
          <a:p>
            <a:pPr marL="914400" lvl="0" indent="-342900" rtl="0">
              <a:spcBef>
                <a:spcPts val="0"/>
              </a:spcBef>
              <a:spcAft>
                <a:spcPts val="0"/>
              </a:spcAft>
              <a:buSzPts val="1800"/>
              <a:buChar char="●"/>
            </a:pPr>
            <a:r>
              <a:rPr lang="en"/>
              <a:t>Flexibility with time/space</a:t>
            </a:r>
            <a:endParaRPr/>
          </a:p>
          <a:p>
            <a:pPr marL="914400" lvl="0" indent="-342900" rtl="0">
              <a:spcBef>
                <a:spcPts val="0"/>
              </a:spcBef>
              <a:spcAft>
                <a:spcPts val="0"/>
              </a:spcAft>
              <a:buSzPts val="1800"/>
              <a:buChar char="●"/>
            </a:pPr>
            <a:r>
              <a:rPr lang="en"/>
              <a:t>Being an advocate in spaces of privilege -&gt;</a:t>
            </a:r>
            <a:endParaRPr/>
          </a:p>
          <a:p>
            <a:pPr marL="914400" lvl="0" indent="-342900">
              <a:spcBef>
                <a:spcPts val="0"/>
              </a:spcBef>
              <a:spcAft>
                <a:spcPts val="0"/>
              </a:spcAft>
              <a:buSzPts val="1800"/>
              <a:buChar char="●"/>
            </a:pPr>
            <a:r>
              <a:rPr lang="en"/>
              <a:t>Being a conduit for influential people to expand their perspectives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311700" y="255275"/>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Function:</a:t>
            </a:r>
            <a:endParaRPr/>
          </a:p>
          <a:p>
            <a:pPr marL="0" lvl="0" indent="0">
              <a:spcBef>
                <a:spcPts val="0"/>
              </a:spcBef>
              <a:spcAft>
                <a:spcPts val="0"/>
              </a:spcAft>
              <a:buNone/>
            </a:pPr>
            <a:r>
              <a:rPr lang="en" sz="2400"/>
              <a:t>Community Based Participatory Research</a:t>
            </a:r>
            <a:endParaRPr/>
          </a:p>
        </p:txBody>
      </p:sp>
      <p:sp>
        <p:nvSpPr>
          <p:cNvPr id="287" name="Shape 287"/>
          <p:cNvSpPr txBox="1">
            <a:spLocks noGrp="1"/>
          </p:cNvSpPr>
          <p:nvPr>
            <p:ph type="body" idx="1"/>
          </p:nvPr>
        </p:nvSpPr>
        <p:spPr>
          <a:xfrm>
            <a:off x="2492725" y="1502375"/>
            <a:ext cx="8520600" cy="3416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sz="2400" b="1"/>
              <a:t>Relevance</a:t>
            </a:r>
            <a:endParaRPr sz="2400" b="1"/>
          </a:p>
          <a:p>
            <a:pPr marL="0" lvl="0" indent="0">
              <a:spcBef>
                <a:spcPts val="1600"/>
              </a:spcBef>
              <a:spcAft>
                <a:spcPts val="0"/>
              </a:spcAft>
              <a:buNone/>
            </a:pPr>
            <a:endParaRPr sz="2400" b="1"/>
          </a:p>
          <a:p>
            <a:pPr marL="457200" lvl="0" indent="-381000" rtl="0">
              <a:spcBef>
                <a:spcPts val="1600"/>
              </a:spcBef>
              <a:spcAft>
                <a:spcPts val="0"/>
              </a:spcAft>
              <a:buSzPts val="2400"/>
              <a:buChar char="●"/>
            </a:pPr>
            <a:r>
              <a:rPr lang="en" sz="2400" b="1"/>
              <a:t>Rigor</a:t>
            </a:r>
            <a:endParaRPr sz="2400" b="1"/>
          </a:p>
          <a:p>
            <a:pPr marL="0" lvl="0" indent="0">
              <a:spcBef>
                <a:spcPts val="1600"/>
              </a:spcBef>
              <a:spcAft>
                <a:spcPts val="0"/>
              </a:spcAft>
              <a:buNone/>
            </a:pPr>
            <a:endParaRPr sz="2400" b="1"/>
          </a:p>
          <a:p>
            <a:pPr marL="457200" lvl="0" indent="-381000">
              <a:spcBef>
                <a:spcPts val="1600"/>
              </a:spcBef>
              <a:spcAft>
                <a:spcPts val="0"/>
              </a:spcAft>
              <a:buSzPts val="2400"/>
              <a:buChar char="●"/>
            </a:pPr>
            <a:r>
              <a:rPr lang="en" sz="2400" b="1"/>
              <a:t>Reach</a:t>
            </a:r>
            <a:endParaRPr sz="2400" b="1"/>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Structure:</a:t>
            </a:r>
            <a:endParaRPr/>
          </a:p>
          <a:p>
            <a:pPr marL="0" lvl="0" indent="0">
              <a:spcBef>
                <a:spcPts val="0"/>
              </a:spcBef>
              <a:spcAft>
                <a:spcPts val="0"/>
              </a:spcAft>
              <a:buNone/>
            </a:pPr>
            <a:endParaRPr/>
          </a:p>
        </p:txBody>
      </p:sp>
      <p:sp>
        <p:nvSpPr>
          <p:cNvPr id="293" name="Shape 293"/>
          <p:cNvSpPr txBox="1">
            <a:spLocks noGrp="1"/>
          </p:cNvSpPr>
          <p:nvPr>
            <p:ph type="body" idx="1"/>
          </p:nvPr>
        </p:nvSpPr>
        <p:spPr>
          <a:xfrm>
            <a:off x="623400" y="1514050"/>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1. Recognizes community as a unit of identity. </a:t>
            </a:r>
            <a:endParaRPr/>
          </a:p>
          <a:p>
            <a:pPr marL="0" lvl="0" indent="0">
              <a:spcBef>
                <a:spcPts val="1600"/>
              </a:spcBef>
              <a:spcAft>
                <a:spcPts val="0"/>
              </a:spcAft>
              <a:buNone/>
            </a:pPr>
            <a:r>
              <a:rPr lang="en"/>
              <a:t>2. Builds on strengths and resources within the community. </a:t>
            </a:r>
            <a:endParaRPr/>
          </a:p>
          <a:p>
            <a:pPr marL="0" lvl="0" indent="0">
              <a:spcBef>
                <a:spcPts val="1600"/>
              </a:spcBef>
              <a:spcAft>
                <a:spcPts val="0"/>
              </a:spcAft>
              <a:buNone/>
            </a:pPr>
            <a:r>
              <a:rPr lang="en"/>
              <a:t>3. Facilitates a collaborative, equitable partnership in all phases of research, involving an empowering and power-sharing process that attends to social inequalities. </a:t>
            </a:r>
            <a:endParaRPr/>
          </a:p>
          <a:p>
            <a:pPr marL="0" lvl="0" indent="0">
              <a:spcBef>
                <a:spcPts val="1600"/>
              </a:spcBef>
              <a:spcAft>
                <a:spcPts val="0"/>
              </a:spcAft>
              <a:buNone/>
            </a:pPr>
            <a:r>
              <a:rPr lang="en"/>
              <a:t>4. Fosters co-learning and capacity building among all partners. </a:t>
            </a:r>
            <a:endParaRPr/>
          </a:p>
          <a:p>
            <a:pPr marL="0" lvl="0" indent="0">
              <a:spcBef>
                <a:spcPts val="1600"/>
              </a:spcBef>
              <a:spcAft>
                <a:spcPts val="1600"/>
              </a:spcAft>
              <a:buNone/>
            </a:pPr>
            <a:r>
              <a:rPr lang="en"/>
              <a:t>5. Integrates and achieves a balance between knowledge generation and intervention for the mutual benefit of all partners. </a:t>
            </a:r>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861050" y="473000"/>
            <a:ext cx="76020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6. Focuses on the local relevance of public health problems and on ecological perspectives that attend to the multiple determinants of health. </a:t>
            </a:r>
            <a:endParaRPr/>
          </a:p>
          <a:p>
            <a:pPr marL="0" lvl="0" indent="0">
              <a:spcBef>
                <a:spcPts val="1600"/>
              </a:spcBef>
              <a:spcAft>
                <a:spcPts val="0"/>
              </a:spcAft>
              <a:buNone/>
            </a:pPr>
            <a:r>
              <a:rPr lang="en"/>
              <a:t>7. Involves systems development using a cyclical and iterative process. </a:t>
            </a:r>
            <a:endParaRPr/>
          </a:p>
          <a:p>
            <a:pPr marL="0" lvl="0" indent="0">
              <a:spcBef>
                <a:spcPts val="1600"/>
              </a:spcBef>
              <a:spcAft>
                <a:spcPts val="0"/>
              </a:spcAft>
              <a:buNone/>
            </a:pPr>
            <a:r>
              <a:rPr lang="en"/>
              <a:t>8. Disseminates results to all partners and involves them in the wider dissemination of results.</a:t>
            </a:r>
            <a:endParaRPr/>
          </a:p>
          <a:p>
            <a:pPr marL="0" lvl="0" indent="0">
              <a:spcBef>
                <a:spcPts val="1600"/>
              </a:spcBef>
              <a:spcAft>
                <a:spcPts val="0"/>
              </a:spcAft>
              <a:buNone/>
            </a:pPr>
            <a:r>
              <a:rPr lang="en"/>
              <a:t> 9. Involves a long-term process and commitment to sustainability. </a:t>
            </a:r>
            <a:endParaRPr/>
          </a:p>
          <a:p>
            <a:pPr marL="0" lvl="0" indent="0">
              <a:spcBef>
                <a:spcPts val="1600"/>
              </a:spcBef>
              <a:spcAft>
                <a:spcPts val="0"/>
              </a:spcAft>
              <a:buNone/>
            </a:pPr>
            <a:r>
              <a:rPr lang="en"/>
              <a:t>10. Openly addresses issues of race, ethnicity, racism, and social class, and embodies “cultural humility.” </a:t>
            </a:r>
            <a:endParaRPr/>
          </a:p>
          <a:p>
            <a:pPr marL="0" lvl="0" indent="0">
              <a:spcBef>
                <a:spcPts val="1600"/>
              </a:spcBef>
              <a:spcAft>
                <a:spcPts val="1600"/>
              </a:spcAft>
              <a:buNone/>
            </a:pPr>
            <a:r>
              <a:rPr lang="en"/>
              <a:t>11. Works to ensure research rigor and validity but also seeks to ”broaden the bandwidth of validity” with respect to research relevance.</a:t>
            </a:r>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Shape 303"/>
          <p:cNvPicPr preferRelativeResize="0"/>
          <p:nvPr/>
        </p:nvPicPr>
        <p:blipFill>
          <a:blip r:embed="rId3">
            <a:alphaModFix/>
          </a:blip>
          <a:stretch>
            <a:fillRect/>
          </a:stretch>
        </p:blipFill>
        <p:spPr>
          <a:xfrm>
            <a:off x="1453513" y="152400"/>
            <a:ext cx="6236983" cy="4838698"/>
          </a:xfrm>
          <a:prstGeom prst="rect">
            <a:avLst/>
          </a:prstGeom>
          <a:noFill/>
          <a:ln>
            <a:no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Youth Participatory Action Research</a:t>
            </a:r>
            <a:endParaRPr/>
          </a:p>
        </p:txBody>
      </p:sp>
      <p:sp>
        <p:nvSpPr>
          <p:cNvPr id="309" name="Shape 309"/>
          <p:cNvSpPr txBox="1">
            <a:spLocks noGrp="1"/>
          </p:cNvSpPr>
          <p:nvPr>
            <p:ph type="body" idx="1"/>
          </p:nvPr>
        </p:nvSpPr>
        <p:spPr>
          <a:xfrm>
            <a:off x="11869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Win-Win-Win-Win-Win-Win-Win-Win-Win</a:t>
            </a:r>
            <a:endParaRPr/>
          </a:p>
          <a:p>
            <a:pPr marL="914400" lvl="0" indent="-342900">
              <a:spcBef>
                <a:spcPts val="1600"/>
              </a:spcBef>
              <a:spcAft>
                <a:spcPts val="0"/>
              </a:spcAft>
              <a:buSzPts val="1800"/>
              <a:buChar char="●"/>
            </a:pPr>
            <a:r>
              <a:rPr lang="en"/>
              <a:t>Harness experiential expertise</a:t>
            </a:r>
            <a:endParaRPr/>
          </a:p>
          <a:p>
            <a:pPr marL="914400" lvl="0" indent="-342900">
              <a:spcBef>
                <a:spcPts val="0"/>
              </a:spcBef>
              <a:spcAft>
                <a:spcPts val="0"/>
              </a:spcAft>
              <a:buSzPts val="1800"/>
              <a:buChar char="●"/>
            </a:pPr>
            <a:r>
              <a:rPr lang="en"/>
              <a:t>Amplify to silenced groups </a:t>
            </a:r>
            <a:endParaRPr/>
          </a:p>
          <a:p>
            <a:pPr marL="914400" lvl="0" indent="-342900">
              <a:spcBef>
                <a:spcPts val="0"/>
              </a:spcBef>
              <a:spcAft>
                <a:spcPts val="0"/>
              </a:spcAft>
              <a:buSzPts val="1800"/>
              <a:buChar char="●"/>
            </a:pPr>
            <a:r>
              <a:rPr lang="en"/>
              <a:t>Create high prestige job opportunities (+ job preparedness)</a:t>
            </a:r>
            <a:endParaRPr/>
          </a:p>
          <a:p>
            <a:pPr marL="914400" lvl="0" indent="-342900">
              <a:spcBef>
                <a:spcPts val="0"/>
              </a:spcBef>
              <a:spcAft>
                <a:spcPts val="0"/>
              </a:spcAft>
              <a:buSzPts val="1800"/>
              <a:buChar char="●"/>
            </a:pPr>
            <a:r>
              <a:rPr lang="en"/>
              <a:t>Low cost per person (though often less productivity) </a:t>
            </a:r>
            <a:endParaRPr/>
          </a:p>
          <a:p>
            <a:pPr marL="914400" lvl="0" indent="-342900">
              <a:spcBef>
                <a:spcPts val="0"/>
              </a:spcBef>
              <a:spcAft>
                <a:spcPts val="0"/>
              </a:spcAft>
              <a:buSzPts val="1800"/>
              <a:buChar char="●"/>
            </a:pPr>
            <a:r>
              <a:rPr lang="en"/>
              <a:t>Create supplementary edu opportunities</a:t>
            </a:r>
            <a:endParaRPr/>
          </a:p>
          <a:p>
            <a:pPr marL="914400" lvl="0" indent="-342900" rtl="0">
              <a:spcBef>
                <a:spcPts val="0"/>
              </a:spcBef>
              <a:spcAft>
                <a:spcPts val="0"/>
              </a:spcAft>
              <a:buSzPts val="1800"/>
              <a:buChar char="●"/>
            </a:pPr>
            <a:r>
              <a:rPr lang="en"/>
              <a:t>Facilitate college application process and transition</a:t>
            </a:r>
            <a:endParaRPr/>
          </a:p>
          <a:p>
            <a:pPr marL="914400" lvl="0" indent="-342900" rtl="0">
              <a:spcBef>
                <a:spcPts val="0"/>
              </a:spcBef>
              <a:spcAft>
                <a:spcPts val="0"/>
              </a:spcAft>
              <a:buSzPts val="1800"/>
              <a:buChar char="●"/>
            </a:pPr>
            <a:r>
              <a:rPr lang="en"/>
              <a:t>Innovative new ideas</a:t>
            </a:r>
            <a:endParaRPr/>
          </a:p>
          <a:p>
            <a:pPr marL="914400" lvl="0" indent="-342900" rtl="0">
              <a:spcBef>
                <a:spcPts val="0"/>
              </a:spcBef>
              <a:spcAft>
                <a:spcPts val="0"/>
              </a:spcAft>
              <a:buSzPts val="1800"/>
              <a:buChar char="●"/>
            </a:pPr>
            <a:r>
              <a:rPr lang="en"/>
              <a:t>Disarming as presenters</a:t>
            </a:r>
            <a:endParaRPr/>
          </a:p>
          <a:p>
            <a:pPr marL="914400" lvl="0" indent="-342900">
              <a:spcBef>
                <a:spcPts val="0"/>
              </a:spcBef>
              <a:spcAft>
                <a:spcPts val="0"/>
              </a:spcAft>
              <a:buSzPts val="1800"/>
              <a:buChar char="●"/>
            </a:pPr>
            <a:r>
              <a:rPr lang="en"/>
              <a:t>“Social opportunities to live out values”  </a:t>
            </a:r>
            <a:endParaRPr/>
          </a:p>
          <a:p>
            <a:pPr marL="0" lvl="0" indent="0">
              <a:spcBef>
                <a:spcPts val="1600"/>
              </a:spcBef>
              <a:spcAft>
                <a:spcPts val="1600"/>
              </a:spcAft>
              <a:buNone/>
            </a:pPr>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Shape 314" descr="Education may be the key to solving broader American inequality, but we have to solve educational inequality first. Harvard’s Ronald Ferguson, director of The Achievement Gap Initiative at Harvard University, says there is progress being made, there are encouraging examples to emulate, that an early start is critical, and that a lot of hard work lies ahead. But he also says, “There’s nothing more important we can do.&quot;" title="Education gap: The root of inequality">
            <a:hlinkClick r:id="rId3"/>
          </p:cNvPr>
          <p:cNvPicPr preferRelativeResize="0"/>
          <p:nvPr/>
        </p:nvPicPr>
        <p:blipFill>
          <a:blip r:embed="rId4">
            <a:alphaModFix/>
          </a:blip>
          <a:stretch>
            <a:fillRect/>
          </a:stretch>
        </p:blipFill>
        <p:spPr>
          <a:xfrm>
            <a:off x="1147550" y="-38100"/>
            <a:ext cx="6858000" cy="5143500"/>
          </a:xfrm>
          <a:prstGeom prst="rect">
            <a:avLst/>
          </a:prstGeom>
          <a:noFill/>
          <a:ln>
            <a:no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Key Facets of Engaged Praxis</a:t>
            </a:r>
            <a:endParaRPr/>
          </a:p>
        </p:txBody>
      </p:sp>
      <p:sp>
        <p:nvSpPr>
          <p:cNvPr id="320" name="Shape 320"/>
          <p:cNvSpPr txBox="1">
            <a:spLocks noGrp="1"/>
          </p:cNvSpPr>
          <p:nvPr>
            <p:ph type="body" idx="1"/>
          </p:nvPr>
        </p:nvSpPr>
        <p:spPr>
          <a:xfrm>
            <a:off x="1559525" y="1152475"/>
            <a:ext cx="6627600" cy="3416400"/>
          </a:xfrm>
          <a:prstGeom prst="rect">
            <a:avLst/>
          </a:prstGeom>
        </p:spPr>
        <p:txBody>
          <a:bodyPr spcFirstLastPara="1" wrap="square" lIns="91425" tIns="91425" rIns="91425" bIns="91425" anchor="t" anchorCtr="0">
            <a:noAutofit/>
          </a:bodyPr>
          <a:lstStyle/>
          <a:p>
            <a:pPr marL="457200" lvl="0" indent="-368300">
              <a:spcBef>
                <a:spcPts val="0"/>
              </a:spcBef>
              <a:spcAft>
                <a:spcPts val="0"/>
              </a:spcAft>
              <a:buSzPts val="2200"/>
              <a:buChar char="●"/>
            </a:pPr>
            <a:r>
              <a:rPr lang="en" sz="2200"/>
              <a:t>Reframe “bad” and “good” within contexts that help explain root causes </a:t>
            </a:r>
            <a:endParaRPr sz="2200"/>
          </a:p>
          <a:p>
            <a:pPr marL="457200" lvl="0" indent="-368300">
              <a:spcBef>
                <a:spcPts val="0"/>
              </a:spcBef>
              <a:spcAft>
                <a:spcPts val="0"/>
              </a:spcAft>
              <a:buSzPts val="2200"/>
              <a:buChar char="●"/>
            </a:pPr>
            <a:r>
              <a:rPr lang="en" sz="2200"/>
              <a:t>Focus on </a:t>
            </a:r>
            <a:r>
              <a:rPr lang="en" sz="2200" i="1"/>
              <a:t>facilitation</a:t>
            </a:r>
            <a:r>
              <a:rPr lang="en" sz="2200"/>
              <a:t> rather than </a:t>
            </a:r>
            <a:r>
              <a:rPr lang="en" sz="2200" i="1"/>
              <a:t>supervision</a:t>
            </a:r>
            <a:r>
              <a:rPr lang="en" sz="2200"/>
              <a:t>/boss/leader roles</a:t>
            </a:r>
            <a:endParaRPr sz="2200"/>
          </a:p>
          <a:p>
            <a:pPr marL="457200" lvl="0" indent="-368300">
              <a:spcBef>
                <a:spcPts val="0"/>
              </a:spcBef>
              <a:spcAft>
                <a:spcPts val="0"/>
              </a:spcAft>
              <a:buSzPts val="2200"/>
              <a:buChar char="●"/>
            </a:pPr>
            <a:r>
              <a:rPr lang="en" sz="2200"/>
              <a:t>Focus on harnessing experiential expertise “universal in specific” (Patricia Hill Collins) </a:t>
            </a:r>
            <a:endParaRPr sz="2200"/>
          </a:p>
          <a:p>
            <a:pPr marL="457200" lvl="0" indent="-368300">
              <a:spcBef>
                <a:spcPts val="0"/>
              </a:spcBef>
              <a:spcAft>
                <a:spcPts val="0"/>
              </a:spcAft>
              <a:buSzPts val="2200"/>
              <a:buChar char="●"/>
            </a:pPr>
            <a:r>
              <a:rPr lang="en" sz="2200"/>
              <a:t>Focus on community assets and leveraging existing strengths (avoid problematizing and perpetuation of sensationalization) </a:t>
            </a:r>
            <a:endParaRPr sz="2200"/>
          </a:p>
          <a:p>
            <a:pPr marL="0" lvl="0" indent="0">
              <a:spcBef>
                <a:spcPts val="1600"/>
              </a:spcBef>
              <a:spcAft>
                <a:spcPts val="1600"/>
              </a:spcAft>
              <a:buNone/>
            </a:pPr>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If humanness isn’t enough…</a:t>
            </a:r>
            <a:endParaRPr/>
          </a:p>
          <a:p>
            <a:pPr marL="0" lvl="0" indent="0">
              <a:spcBef>
                <a:spcPts val="0"/>
              </a:spcBef>
              <a:spcAft>
                <a:spcPts val="0"/>
              </a:spcAft>
              <a:buNone/>
            </a:pPr>
            <a:r>
              <a:rPr lang="en"/>
              <a:t>there’s also a good ROI</a:t>
            </a:r>
            <a:endParaRPr/>
          </a:p>
        </p:txBody>
      </p:sp>
      <p:pic>
        <p:nvPicPr>
          <p:cNvPr id="326" name="Shape 326"/>
          <p:cNvPicPr preferRelativeResize="0"/>
          <p:nvPr/>
        </p:nvPicPr>
        <p:blipFill>
          <a:blip r:embed="rId3">
            <a:alphaModFix/>
          </a:blip>
          <a:stretch>
            <a:fillRect/>
          </a:stretch>
        </p:blipFill>
        <p:spPr>
          <a:xfrm>
            <a:off x="4298275" y="1102175"/>
            <a:ext cx="4223450" cy="3891652"/>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Science as speaking, naming, and truth</a:t>
            </a:r>
            <a:endParaRPr/>
          </a:p>
        </p:txBody>
      </p:sp>
      <p:sp>
        <p:nvSpPr>
          <p:cNvPr id="82" name="Shape 82"/>
          <p:cNvSpPr txBox="1">
            <a:spLocks noGrp="1"/>
          </p:cNvSpPr>
          <p:nvPr>
            <p:ph type="body" idx="1"/>
          </p:nvPr>
        </p:nvSpPr>
        <p:spPr>
          <a:xfrm>
            <a:off x="311700" y="1017450"/>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i="1">
                <a:solidFill>
                  <a:srgbClr val="000000"/>
                </a:solidFill>
                <a:highlight>
                  <a:srgbClr val="FFFFFF"/>
                </a:highlight>
                <a:latin typeface="Arial"/>
                <a:ea typeface="Arial"/>
                <a:cs typeface="Arial"/>
                <a:sym typeface="Arial"/>
              </a:rPr>
              <a:t>“Human existence cannot be silent, nor can it be nourished by false words, but only by true words, with which men and women transform their world. To exist, humanly is to name the world, to change it. Once named, the world in its turn reappears to the namers as a problem and requires of them a new naming. Human beings are not built in silence, but in word, in work, in action-reflection. But while to say the true word- which is work, which is praxis- is to transform the world, saying that word is not the privilege of some few persons, but the right of everyone. Consequently, no one can say a true word alone – nor can she say it for another, in a prescriptive act which robs others of their words." </a:t>
            </a:r>
            <a:endParaRPr sz="2000" i="1">
              <a:solidFill>
                <a:srgbClr val="000000"/>
              </a:solidFill>
              <a:highlight>
                <a:srgbClr val="FFFFFF"/>
              </a:highlight>
              <a:latin typeface="Arial"/>
              <a:ea typeface="Arial"/>
              <a:cs typeface="Arial"/>
              <a:sym typeface="Arial"/>
            </a:endParaRPr>
          </a:p>
          <a:p>
            <a:pPr marL="0" lvl="0" indent="0" algn="ctr" rtl="0">
              <a:spcBef>
                <a:spcPts val="0"/>
              </a:spcBef>
              <a:spcAft>
                <a:spcPts val="0"/>
              </a:spcAft>
              <a:buNone/>
            </a:pPr>
            <a:r>
              <a:rPr lang="en" sz="2000" i="1">
                <a:solidFill>
                  <a:srgbClr val="000000"/>
                </a:solidFill>
                <a:highlight>
                  <a:srgbClr val="FFFFFF"/>
                </a:highlight>
                <a:latin typeface="Arial"/>
                <a:ea typeface="Arial"/>
                <a:cs typeface="Arial"/>
                <a:sym typeface="Arial"/>
              </a:rPr>
              <a:t>- Paulo Freire</a:t>
            </a:r>
            <a:endParaRPr sz="20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2241825" y="1239775"/>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7200"/>
              <a:t>W o n d e r</a:t>
            </a:r>
            <a:endParaRPr sz="72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Shape 336"/>
          <p:cNvPicPr preferRelativeResize="0"/>
          <p:nvPr/>
        </p:nvPicPr>
        <p:blipFill>
          <a:blip r:embed="rId3">
            <a:alphaModFix/>
          </a:blip>
          <a:stretch>
            <a:fillRect/>
          </a:stretch>
        </p:blipFill>
        <p:spPr>
          <a:xfrm>
            <a:off x="-76200" y="0"/>
            <a:ext cx="9220205" cy="6146803"/>
          </a:xfrm>
          <a:prstGeom prst="rect">
            <a:avLst/>
          </a:prstGeom>
          <a:noFill/>
          <a:ln>
            <a:no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2803875" y="155790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7200"/>
              <a:t>H o p e </a:t>
            </a:r>
            <a:endParaRPr sz="72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Shape 346"/>
          <p:cNvPicPr preferRelativeResize="0"/>
          <p:nvPr/>
        </p:nvPicPr>
        <p:blipFill>
          <a:blip r:embed="rId3">
            <a:alphaModFix/>
          </a:blip>
          <a:stretch>
            <a:fillRect/>
          </a:stretch>
        </p:blipFill>
        <p:spPr>
          <a:xfrm>
            <a:off x="714375" y="0"/>
            <a:ext cx="7715255" cy="5143503"/>
          </a:xfrm>
          <a:prstGeom prst="rect">
            <a:avLst/>
          </a:prstGeom>
          <a:noFill/>
          <a:ln>
            <a:noFill/>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p:nvPr/>
        </p:nvSpPr>
        <p:spPr>
          <a:xfrm>
            <a:off x="213050" y="319575"/>
            <a:ext cx="8643600" cy="1339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52" name="Shape 352"/>
          <p:cNvSpPr txBox="1">
            <a:spLocks noGrp="1"/>
          </p:cNvSpPr>
          <p:nvPr>
            <p:ph type="title"/>
          </p:nvPr>
        </p:nvSpPr>
        <p:spPr>
          <a:xfrm>
            <a:off x="274550" y="921600"/>
            <a:ext cx="8520600" cy="6261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7200"/>
              <a:t>Remember </a:t>
            </a:r>
            <a:endParaRPr sz="7200"/>
          </a:p>
          <a:p>
            <a:pPr marL="0" lvl="0" indent="0" algn="ctr">
              <a:spcBef>
                <a:spcPts val="0"/>
              </a:spcBef>
              <a:spcAft>
                <a:spcPts val="0"/>
              </a:spcAft>
              <a:buNone/>
            </a:pPr>
            <a:r>
              <a:rPr lang="en" sz="7200"/>
              <a:t>WHY </a:t>
            </a:r>
            <a:endParaRPr sz="720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Shape 357"/>
          <p:cNvPicPr preferRelativeResize="0"/>
          <p:nvPr/>
        </p:nvPicPr>
        <p:blipFill>
          <a:blip r:embed="rId3">
            <a:alphaModFix/>
          </a:blip>
          <a:stretch>
            <a:fillRect/>
          </a:stretch>
        </p:blipFill>
        <p:spPr>
          <a:xfrm>
            <a:off x="0" y="0"/>
            <a:ext cx="9144000" cy="6096000"/>
          </a:xfrm>
          <a:prstGeom prst="rect">
            <a:avLst/>
          </a:prstGeom>
          <a:noFill/>
          <a:ln>
            <a:noFill/>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p:nvPr/>
        </p:nvSpPr>
        <p:spPr>
          <a:xfrm>
            <a:off x="1792275" y="1675625"/>
            <a:ext cx="4560300" cy="1028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3600" b="1">
                <a:latin typeface="Playfair Display"/>
                <a:ea typeface="Playfair Display"/>
                <a:cs typeface="Playfair Display"/>
                <a:sym typeface="Playfair Display"/>
              </a:rPr>
              <a:t>Break </a:t>
            </a:r>
            <a:endParaRPr sz="3600" b="1">
              <a:latin typeface="Playfair Display"/>
              <a:ea typeface="Playfair Display"/>
              <a:cs typeface="Playfair Display"/>
              <a:sym typeface="Playfair Display"/>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Personal Narrative: Centering your Story</a:t>
            </a:r>
            <a:endParaRPr/>
          </a:p>
        </p:txBody>
      </p:sp>
      <p:sp>
        <p:nvSpPr>
          <p:cNvPr id="368" name="Shape 368"/>
          <p:cNvSpPr txBox="1">
            <a:spLocks noGrp="1"/>
          </p:cNvSpPr>
          <p:nvPr>
            <p:ph type="body" idx="1"/>
          </p:nvPr>
        </p:nvSpPr>
        <p:spPr>
          <a:xfrm>
            <a:off x="1255550" y="1364575"/>
            <a:ext cx="73770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Take 10 minutes to complete your Personal Narrative worksheet</a:t>
            </a:r>
            <a:endParaRPr>
              <a:solidFill>
                <a:srgbClr val="000000"/>
              </a:solidFill>
              <a:latin typeface="Arial"/>
              <a:ea typeface="Arial"/>
              <a:cs typeface="Arial"/>
              <a:sym typeface="Arial"/>
            </a:endParaRPr>
          </a:p>
          <a:p>
            <a:pPr marL="457200" lvl="0" indent="-342900" rtl="0">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Pay special attention to the ways that your answers are framed within:</a:t>
            </a:r>
            <a:endParaRPr>
              <a:solidFill>
                <a:srgbClr val="000000"/>
              </a:solidFill>
              <a:latin typeface="Arial"/>
              <a:ea typeface="Arial"/>
              <a:cs typeface="Arial"/>
              <a:sym typeface="Arial"/>
            </a:endParaRPr>
          </a:p>
          <a:p>
            <a:pPr marL="914400" lvl="1" indent="-342900"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Environmental health</a:t>
            </a:r>
            <a:endParaRPr sz="1800">
              <a:solidFill>
                <a:srgbClr val="000000"/>
              </a:solidFill>
              <a:latin typeface="Arial"/>
              <a:ea typeface="Arial"/>
              <a:cs typeface="Arial"/>
              <a:sym typeface="Arial"/>
            </a:endParaRPr>
          </a:p>
          <a:p>
            <a:pPr marL="914400" lvl="1" indent="-342900"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Social determinants of health </a:t>
            </a:r>
            <a:endParaRPr sz="1800">
              <a:solidFill>
                <a:srgbClr val="000000"/>
              </a:solidFill>
              <a:latin typeface="Arial"/>
              <a:ea typeface="Arial"/>
              <a:cs typeface="Arial"/>
              <a:sym typeface="Arial"/>
            </a:endParaRPr>
          </a:p>
          <a:p>
            <a:pPr marL="914400" lvl="1" indent="-342900"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Air quality</a:t>
            </a:r>
            <a:endParaRPr sz="1800">
              <a:solidFill>
                <a:srgbClr val="000000"/>
              </a:solidFill>
              <a:latin typeface="Arial"/>
              <a:ea typeface="Arial"/>
              <a:cs typeface="Arial"/>
              <a:sym typeface="Arial"/>
            </a:endParaRPr>
          </a:p>
          <a:p>
            <a:pPr marL="914400" lvl="1" indent="-342900"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Pursuit of “truth”</a:t>
            </a:r>
            <a:endParaRPr sz="1800">
              <a:solidFill>
                <a:srgbClr val="000000"/>
              </a:solidFill>
              <a:latin typeface="Arial"/>
              <a:ea typeface="Arial"/>
              <a:cs typeface="Arial"/>
              <a:sym typeface="Arial"/>
            </a:endParaRPr>
          </a:p>
          <a:p>
            <a:pPr marL="914400" lvl="1" indent="-342900"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Geography/Location</a:t>
            </a:r>
            <a:endParaRPr sz="1800">
              <a:solidFill>
                <a:srgbClr val="000000"/>
              </a:solidFill>
              <a:latin typeface="Arial"/>
              <a:ea typeface="Arial"/>
              <a:cs typeface="Arial"/>
              <a:sym typeface="Arial"/>
            </a:endParaRPr>
          </a:p>
          <a:p>
            <a:pPr marL="914400" lvl="1" indent="-342900"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Time/ History </a:t>
            </a:r>
            <a:endParaRPr sz="1800">
              <a:solidFill>
                <a:srgbClr val="000000"/>
              </a:solidFill>
              <a:latin typeface="Arial"/>
              <a:ea typeface="Arial"/>
              <a:cs typeface="Arial"/>
              <a:sym typeface="Arial"/>
            </a:endParaRPr>
          </a:p>
          <a:p>
            <a:pPr marL="914400" lvl="1" indent="-342900"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Privilege </a:t>
            </a:r>
            <a:endParaRPr sz="180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311700" y="12620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Mock Interviews</a:t>
            </a:r>
            <a:endParaRPr/>
          </a:p>
        </p:txBody>
      </p:sp>
      <p:sp>
        <p:nvSpPr>
          <p:cNvPr id="374" name="Shape 374"/>
          <p:cNvSpPr txBox="1">
            <a:spLocks noGrp="1"/>
          </p:cNvSpPr>
          <p:nvPr>
            <p:ph type="body" idx="1"/>
          </p:nvPr>
        </p:nvSpPr>
        <p:spPr>
          <a:xfrm>
            <a:off x="671400" y="752300"/>
            <a:ext cx="81609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Pair up with someone you are most comfortable with</a:t>
            </a:r>
            <a:endParaRPr>
              <a:solidFill>
                <a:srgbClr val="000000"/>
              </a:solidFill>
              <a:latin typeface="Arial"/>
              <a:ea typeface="Arial"/>
              <a:cs typeface="Arial"/>
              <a:sym typeface="Arial"/>
            </a:endParaRPr>
          </a:p>
          <a:p>
            <a:pPr marL="457200" lvl="0" indent="-342900" rtl="0">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Together, imagine if you could only ask a key AQ stakeholder 5 questions, what would they be?</a:t>
            </a:r>
            <a:endParaRPr>
              <a:solidFill>
                <a:srgbClr val="000000"/>
              </a:solidFill>
              <a:latin typeface="Arial"/>
              <a:ea typeface="Arial"/>
              <a:cs typeface="Arial"/>
              <a:sym typeface="Arial"/>
            </a:endParaRPr>
          </a:p>
          <a:p>
            <a:pPr marL="914400" lvl="1" indent="-342900"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Add these questions to your personal reflection googledoc</a:t>
            </a:r>
            <a:endParaRPr sz="1800">
              <a:solidFill>
                <a:srgbClr val="000000"/>
              </a:solidFill>
              <a:latin typeface="Arial"/>
              <a:ea typeface="Arial"/>
              <a:cs typeface="Arial"/>
              <a:sym typeface="Arial"/>
            </a:endParaRPr>
          </a:p>
          <a:p>
            <a:pPr marL="914400" lvl="1" indent="-342900"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Take 10 min to thoroughly answer the questions, pretend as if you were a person who was deeply passionate about the topic! Integrate aspects from your Personal Narrative  </a:t>
            </a:r>
            <a:endParaRPr sz="1800">
              <a:solidFill>
                <a:srgbClr val="000000"/>
              </a:solidFill>
              <a:latin typeface="Arial"/>
              <a:ea typeface="Arial"/>
              <a:cs typeface="Arial"/>
              <a:sym typeface="Arial"/>
            </a:endParaRPr>
          </a:p>
          <a:p>
            <a:pPr marL="457200" lvl="0" indent="-342900" rtl="0">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One of you will be interviewer, the other the interviewee</a:t>
            </a:r>
            <a:endParaRPr>
              <a:solidFill>
                <a:srgbClr val="000000"/>
              </a:solidFill>
              <a:latin typeface="Arial"/>
              <a:ea typeface="Arial"/>
              <a:cs typeface="Arial"/>
              <a:sym typeface="Arial"/>
            </a:endParaRPr>
          </a:p>
          <a:p>
            <a:pPr marL="914400" lvl="1" indent="-342900"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After, interviewers provide feedback:</a:t>
            </a:r>
            <a:endParaRPr sz="1800">
              <a:solidFill>
                <a:srgbClr val="000000"/>
              </a:solidFill>
              <a:latin typeface="Arial"/>
              <a:ea typeface="Arial"/>
              <a:cs typeface="Arial"/>
              <a:sym typeface="Arial"/>
            </a:endParaRPr>
          </a:p>
          <a:p>
            <a:pPr marL="1371600" lvl="2" indent="-342900"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How clear were points made/ did you learn about the key issues and facets of AQ? Were points missing?</a:t>
            </a:r>
            <a:endParaRPr sz="1800">
              <a:solidFill>
                <a:srgbClr val="000000"/>
              </a:solidFill>
              <a:latin typeface="Arial"/>
              <a:ea typeface="Arial"/>
              <a:cs typeface="Arial"/>
              <a:sym typeface="Arial"/>
            </a:endParaRPr>
          </a:p>
          <a:p>
            <a:pPr marL="1371600" lvl="2" indent="-342900"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Was there a clear human interest/narrative/story? </a:t>
            </a:r>
            <a:endParaRPr sz="1800">
              <a:solidFill>
                <a:srgbClr val="000000"/>
              </a:solidFill>
              <a:latin typeface="Arial"/>
              <a:ea typeface="Arial"/>
              <a:cs typeface="Arial"/>
              <a:sym typeface="Arial"/>
            </a:endParaRPr>
          </a:p>
          <a:p>
            <a:pPr marL="1371600" lvl="2" indent="-342900"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Did the interviewee provide action steps? Were they feasible? </a:t>
            </a:r>
            <a:endParaRPr sz="180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842000" y="471150"/>
            <a:ext cx="7896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Font typeface="Arial"/>
              <a:buChar char="●"/>
            </a:pPr>
            <a:r>
              <a:rPr lang="en" b="1">
                <a:solidFill>
                  <a:srgbClr val="000000"/>
                </a:solidFill>
                <a:latin typeface="Arial"/>
                <a:ea typeface="Arial"/>
                <a:cs typeface="Arial"/>
                <a:sym typeface="Arial"/>
              </a:rPr>
              <a:t>Switch and repeat: </a:t>
            </a:r>
            <a:endParaRPr sz="1800">
              <a:solidFill>
                <a:srgbClr val="000000"/>
              </a:solidFill>
              <a:latin typeface="Arial"/>
              <a:ea typeface="Arial"/>
              <a:cs typeface="Arial"/>
              <a:sym typeface="Arial"/>
            </a:endParaRPr>
          </a:p>
          <a:p>
            <a:pPr marL="914400" lvl="1" indent="-342900"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Interviewer asks questions, interviewee answers as if they were an expert, deeply engaged in community air quality issues </a:t>
            </a:r>
            <a:endParaRPr sz="1800">
              <a:solidFill>
                <a:srgbClr val="000000"/>
              </a:solidFill>
              <a:latin typeface="Arial"/>
              <a:ea typeface="Arial"/>
              <a:cs typeface="Arial"/>
              <a:sym typeface="Arial"/>
            </a:endParaRPr>
          </a:p>
          <a:p>
            <a:pPr marL="914400" lvl="1" indent="-342900"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After, the interviewer will provide feedback:</a:t>
            </a:r>
            <a:endParaRPr sz="1800">
              <a:solidFill>
                <a:srgbClr val="000000"/>
              </a:solidFill>
              <a:latin typeface="Arial"/>
              <a:ea typeface="Arial"/>
              <a:cs typeface="Arial"/>
              <a:sym typeface="Arial"/>
            </a:endParaRPr>
          </a:p>
          <a:p>
            <a:pPr marL="1371600" lvl="2" indent="-342900"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How clear were points made/ did you learn about key issues and facets of AQ? Were points missing?</a:t>
            </a:r>
            <a:endParaRPr sz="1800">
              <a:solidFill>
                <a:srgbClr val="000000"/>
              </a:solidFill>
              <a:latin typeface="Arial"/>
              <a:ea typeface="Arial"/>
              <a:cs typeface="Arial"/>
              <a:sym typeface="Arial"/>
            </a:endParaRPr>
          </a:p>
          <a:p>
            <a:pPr marL="1371600" lvl="2" indent="-342900"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Was there a clear human interest/narrative? </a:t>
            </a:r>
            <a:endParaRPr sz="1800">
              <a:solidFill>
                <a:srgbClr val="000000"/>
              </a:solidFill>
              <a:latin typeface="Arial"/>
              <a:ea typeface="Arial"/>
              <a:cs typeface="Arial"/>
              <a:sym typeface="Arial"/>
            </a:endParaRPr>
          </a:p>
          <a:p>
            <a:pPr marL="1371600" lvl="2" indent="-342900"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Did interviewee provide action steps? Did they seem feasible?</a:t>
            </a:r>
            <a:endParaRPr sz="1800">
              <a:solidFill>
                <a:srgbClr val="000000"/>
              </a:solidFill>
              <a:latin typeface="Arial"/>
              <a:ea typeface="Arial"/>
              <a:cs typeface="Arial"/>
              <a:sym typeface="Arial"/>
            </a:endParaRPr>
          </a:p>
          <a:p>
            <a:pPr marL="914400" lvl="0" indent="0" rtl="0">
              <a:spcBef>
                <a:spcPts val="0"/>
              </a:spcBef>
              <a:spcAft>
                <a:spcPts val="0"/>
              </a:spcAft>
              <a:buNone/>
            </a:pPr>
            <a:r>
              <a:rPr lang="en"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marL="457200" lvl="0" indent="-342900" rtl="0">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Take 5 minutes to make updates and edits to your personal answers</a:t>
            </a:r>
            <a:endParaRPr>
              <a:solidFill>
                <a:srgbClr val="000000"/>
              </a:solidFill>
              <a:latin typeface="Arial"/>
              <a:ea typeface="Arial"/>
              <a:cs typeface="Arial"/>
              <a:sym typeface="Arial"/>
            </a:endParaRPr>
          </a:p>
          <a:p>
            <a:pPr marL="0" lvl="0" indent="0" rtl="0">
              <a:spcBef>
                <a:spcPts val="0"/>
              </a:spcBef>
              <a:spcAft>
                <a:spcPts val="0"/>
              </a:spcAft>
              <a:buNone/>
            </a:pPr>
            <a:endParaRPr>
              <a:solidFill>
                <a:srgbClr val="000000"/>
              </a:solidFill>
              <a:latin typeface="Arial"/>
              <a:ea typeface="Arial"/>
              <a:cs typeface="Arial"/>
              <a:sym typeface="Arial"/>
            </a:endParaRPr>
          </a:p>
          <a:p>
            <a:pPr marL="457200" lvl="0" indent="-342900" rtl="0">
              <a:spcBef>
                <a:spcPts val="0"/>
              </a:spcBef>
              <a:spcAft>
                <a:spcPts val="0"/>
              </a:spcAft>
              <a:buClr>
                <a:srgbClr val="000000"/>
              </a:buClr>
              <a:buSzPts val="1800"/>
              <a:buFont typeface="Arial"/>
              <a:buChar char="●"/>
            </a:pPr>
            <a:r>
              <a:rPr lang="en">
                <a:solidFill>
                  <a:srgbClr val="000000"/>
                </a:solidFill>
                <a:latin typeface="Arial"/>
                <a:ea typeface="Arial"/>
                <a:cs typeface="Arial"/>
                <a:sym typeface="Arial"/>
              </a:rPr>
              <a:t>Repeat the interview. This time </a:t>
            </a:r>
            <a:r>
              <a:rPr lang="en" u="sng">
                <a:solidFill>
                  <a:srgbClr val="000000"/>
                </a:solidFill>
                <a:latin typeface="Arial"/>
                <a:ea typeface="Arial"/>
                <a:cs typeface="Arial"/>
                <a:sym typeface="Arial"/>
              </a:rPr>
              <a:t>audio record </a:t>
            </a:r>
            <a:r>
              <a:rPr lang="en">
                <a:solidFill>
                  <a:srgbClr val="000000"/>
                </a:solidFill>
                <a:latin typeface="Arial"/>
                <a:ea typeface="Arial"/>
                <a:cs typeface="Arial"/>
                <a:sym typeface="Arial"/>
              </a:rPr>
              <a:t>your partner </a:t>
            </a:r>
            <a:r>
              <a:rPr lang="en" sz="1200">
                <a:solidFill>
                  <a:srgbClr val="000000"/>
                </a:solidFill>
                <a:latin typeface="Arial"/>
                <a:ea typeface="Arial"/>
                <a:cs typeface="Arial"/>
                <a:sym typeface="Arial"/>
              </a:rPr>
              <a:t>(use voicememo etc, headphones/bluetooth if possible or hold very close to person) </a:t>
            </a:r>
            <a:endParaRPr sz="12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4800"/>
              <a:t>Take a breath and reflect</a:t>
            </a:r>
            <a:endParaRPr sz="48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Shape 92"/>
          <p:cNvPicPr preferRelativeResize="0"/>
          <p:nvPr/>
        </p:nvPicPr>
        <p:blipFill>
          <a:blip r:embed="rId3">
            <a:alphaModFix/>
          </a:blip>
          <a:stretch>
            <a:fillRect/>
          </a:stretch>
        </p:blipFill>
        <p:spPr>
          <a:xfrm>
            <a:off x="947038" y="152400"/>
            <a:ext cx="7249920" cy="4838698"/>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4800"/>
              <a:t>Take that centering with you to address the challenges</a:t>
            </a:r>
            <a:endParaRPr sz="4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Structural Violence</a:t>
            </a:r>
            <a:endParaRPr/>
          </a:p>
        </p:txBody>
      </p:sp>
      <p:sp>
        <p:nvSpPr>
          <p:cNvPr id="103" name="Shape 103"/>
          <p:cNvSpPr txBox="1">
            <a:spLocks noGrp="1"/>
          </p:cNvSpPr>
          <p:nvPr>
            <p:ph type="body" idx="1"/>
          </p:nvPr>
        </p:nvSpPr>
        <p:spPr>
          <a:xfrm>
            <a:off x="1686600" y="1179700"/>
            <a:ext cx="5770800" cy="3416400"/>
          </a:xfrm>
          <a:prstGeom prst="rect">
            <a:avLst/>
          </a:prstGeom>
        </p:spPr>
        <p:txBody>
          <a:bodyPr spcFirstLastPara="1" wrap="square" lIns="91425" tIns="91425" rIns="91425" bIns="91425" anchor="t" anchorCtr="0">
            <a:noAutofit/>
          </a:bodyPr>
          <a:lstStyle/>
          <a:p>
            <a:pPr marL="0" lvl="0" indent="0" rtl="0">
              <a:spcBef>
                <a:spcPts val="500"/>
              </a:spcBef>
              <a:spcAft>
                <a:spcPts val="0"/>
              </a:spcAft>
              <a:buNone/>
            </a:pPr>
            <a:r>
              <a:rPr lang="en" sz="2000" b="1">
                <a:solidFill>
                  <a:srgbClr val="534949"/>
                </a:solidFill>
                <a:latin typeface="Arial"/>
                <a:ea typeface="Arial"/>
                <a:cs typeface="Arial"/>
                <a:sym typeface="Arial"/>
              </a:rPr>
              <a:t>“</a:t>
            </a:r>
            <a:r>
              <a:rPr lang="en" sz="3000" b="1">
                <a:solidFill>
                  <a:srgbClr val="534949"/>
                </a:solidFill>
                <a:latin typeface="Arial"/>
                <a:ea typeface="Arial"/>
                <a:cs typeface="Arial"/>
                <a:sym typeface="Arial"/>
              </a:rPr>
              <a:t>V</a:t>
            </a:r>
            <a:r>
              <a:rPr lang="en" sz="2000" i="1">
                <a:solidFill>
                  <a:srgbClr val="534949"/>
                </a:solidFill>
                <a:latin typeface="Arial"/>
                <a:ea typeface="Arial"/>
                <a:cs typeface="Arial"/>
                <a:sym typeface="Arial"/>
              </a:rPr>
              <a:t>iolence (the prevention of individuals or populations from reaching their mental and physical potential) without a specific actor committing the violence; when “violence is built into the structure and shows up as unequal power and consequently as unequal life chances.” It may be unintended and indirect</a:t>
            </a:r>
            <a:r>
              <a:rPr lang="en" sz="1500" i="1">
                <a:solidFill>
                  <a:srgbClr val="534949"/>
                </a:solidFill>
                <a:latin typeface="Arial"/>
                <a:ea typeface="Arial"/>
                <a:cs typeface="Arial"/>
                <a:sym typeface="Arial"/>
              </a:rPr>
              <a:t>.” </a:t>
            </a:r>
            <a:endParaRPr sz="1500">
              <a:solidFill>
                <a:srgbClr val="534949"/>
              </a:solidFill>
              <a:latin typeface="Arial"/>
              <a:ea typeface="Arial"/>
              <a:cs typeface="Arial"/>
              <a:sym typeface="Arial"/>
            </a:endParaRPr>
          </a:p>
          <a:p>
            <a:pPr marL="1828800" lvl="0" indent="0" rtl="0">
              <a:spcBef>
                <a:spcPts val="500"/>
              </a:spcBef>
              <a:spcAft>
                <a:spcPts val="0"/>
              </a:spcAft>
              <a:buNone/>
            </a:pPr>
            <a:r>
              <a:rPr lang="en" sz="1500">
                <a:solidFill>
                  <a:srgbClr val="534949"/>
                </a:solidFill>
                <a:latin typeface="Arial"/>
                <a:ea typeface="Arial"/>
                <a:cs typeface="Arial"/>
                <a:sym typeface="Arial"/>
              </a:rPr>
              <a:t>-Johan Galtung, Journal of Peace Research 1969</a:t>
            </a:r>
            <a:endParaRPr sz="1500">
              <a:solidFill>
                <a:srgbClr val="534949"/>
              </a:solidFill>
              <a:latin typeface="Arial"/>
              <a:ea typeface="Arial"/>
              <a:cs typeface="Arial"/>
              <a:sym typeface="Arial"/>
            </a:endParaRPr>
          </a:p>
          <a:p>
            <a:pPr marL="0" lvl="0" indent="0" rtl="0">
              <a:spcBef>
                <a:spcPts val="500"/>
              </a:spcBef>
              <a:spcAft>
                <a:spcPts val="0"/>
              </a:spcAft>
              <a:buNone/>
            </a:pPr>
            <a:endParaRPr sz="1400">
              <a:solidFill>
                <a:srgbClr val="534949"/>
              </a:solidFill>
              <a:latin typeface="Arial"/>
              <a:ea typeface="Arial"/>
              <a:cs typeface="Arial"/>
              <a:sym typeface="Arial"/>
            </a:endParaRPr>
          </a:p>
          <a:p>
            <a:pPr marL="0" lvl="0" indent="0">
              <a:spcBef>
                <a:spcPts val="0"/>
              </a:spcBef>
              <a:spcAft>
                <a:spcPts val="1600"/>
              </a:spcAft>
              <a:buNone/>
            </a:pPr>
            <a:endParaRPr/>
          </a:p>
        </p:txBody>
      </p:sp>
      <p:sp>
        <p:nvSpPr>
          <p:cNvPr id="104" name="Shape 104"/>
          <p:cNvSpPr/>
          <p:nvPr/>
        </p:nvSpPr>
        <p:spPr>
          <a:xfrm>
            <a:off x="1619250" y="1173400"/>
            <a:ext cx="5783100" cy="3429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917</TotalTime>
  <Words>2324</Words>
  <Application>Microsoft Macintosh PowerPoint</Application>
  <PresentationFormat>On-screen Show (16:9)</PresentationFormat>
  <Paragraphs>262</Paragraphs>
  <Slides>59</Slides>
  <Notes>59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Georgia</vt:lpstr>
      <vt:lpstr>Lato</vt:lpstr>
      <vt:lpstr>Montserrat</vt:lpstr>
      <vt:lpstr>Playfair Display</vt:lpstr>
      <vt:lpstr>Times New Roman</vt:lpstr>
      <vt:lpstr>Coral</vt:lpstr>
      <vt:lpstr>The Gaps in Between</vt:lpstr>
      <vt:lpstr>PowerPoint Presentation</vt:lpstr>
      <vt:lpstr>K weird...bye.   Lolz </vt:lpstr>
      <vt:lpstr>Journey! </vt:lpstr>
      <vt:lpstr>Science as speaking, naming, and truth</vt:lpstr>
      <vt:lpstr>Take a breath and reflect</vt:lpstr>
      <vt:lpstr>PowerPoint Presentation</vt:lpstr>
      <vt:lpstr>Take that centering with you to address the challenges</vt:lpstr>
      <vt:lpstr>Structural Violence</vt:lpstr>
      <vt:lpstr>PowerPoint Presentation</vt:lpstr>
      <vt:lpstr>PowerPoint Presentation</vt:lpstr>
      <vt:lpstr>Invisibilization Of  Power </vt:lpstr>
      <vt:lpstr>PowerPoint Presentation</vt:lpstr>
      <vt:lpstr>Historical</vt:lpstr>
      <vt:lpstr>PowerPoint Presentation</vt:lpstr>
      <vt:lpstr>PowerPoint Presentation</vt:lpstr>
      <vt:lpstr>PowerPoint Presentation</vt:lpstr>
      <vt:lpstr>Embodied </vt:lpstr>
      <vt:lpstr>PowerPoint Presentation</vt:lpstr>
      <vt:lpstr>PowerPoint Presentation</vt:lpstr>
      <vt:lpstr>Compounding </vt:lpstr>
      <vt:lpstr>PowerPoint Presentation</vt:lpstr>
      <vt:lpstr>PowerPoint Presentation</vt:lpstr>
      <vt:lpstr>¯\_(ツ)_/¯</vt:lpstr>
      <vt:lpstr>   Distraction dillutes praxis </vt:lpstr>
      <vt:lpstr>PowerPoint Presentation</vt:lpstr>
      <vt:lpstr>PowerPoint Presentation</vt:lpstr>
      <vt:lpstr>Attention (focus) as commodity  Constant streams of content depict utopian existence  Unattainable utopia as “constructed” product which can be bought/sold for profit </vt:lpstr>
      <vt:lpstr>S o l u t i o n s  simple words for complex praxis </vt:lpstr>
      <vt:lpstr>Reflexivity and starting with self </vt:lpstr>
      <vt:lpstr>PowerPoint Presentation</vt:lpstr>
      <vt:lpstr>PowerPoint Presentation</vt:lpstr>
      <vt:lpstr>Act in such a way that your action can be universalizable  Make each act an end in itself, and a means to another end, both for yourself as actor and the person affected  </vt:lpstr>
      <vt:lpstr>Intent</vt:lpstr>
      <vt:lpstr>Impact</vt:lpstr>
      <vt:lpstr>Action requires recentering ourselves  Action then requires recentering folx who face the most harm   Sustainable action requires incorporating diverse perspectives simultaneously  </vt:lpstr>
      <vt:lpstr>Objectivity as Construct </vt:lpstr>
      <vt:lpstr>Standpoint Theory</vt:lpstr>
      <vt:lpstr>Strong Objectivity</vt:lpstr>
      <vt:lpstr>Praxis from a place of privilege: a paradox?  </vt:lpstr>
      <vt:lpstr>Cultural Competence -&gt; Humility</vt:lpstr>
      <vt:lpstr>Function: Community Based Participatory Research</vt:lpstr>
      <vt:lpstr>Structure: </vt:lpstr>
      <vt:lpstr>PowerPoint Presentation</vt:lpstr>
      <vt:lpstr>PowerPoint Presentation</vt:lpstr>
      <vt:lpstr>Youth Participatory Action Research</vt:lpstr>
      <vt:lpstr>PowerPoint Presentation</vt:lpstr>
      <vt:lpstr>Key Facets of Engaged Praxis</vt:lpstr>
      <vt:lpstr>If humanness isn’t enough… there’s also a good ROI</vt:lpstr>
      <vt:lpstr>W o n d e r</vt:lpstr>
      <vt:lpstr>PowerPoint Presentation</vt:lpstr>
      <vt:lpstr>H o p e </vt:lpstr>
      <vt:lpstr>PowerPoint Presentation</vt:lpstr>
      <vt:lpstr>Remember  WHY </vt:lpstr>
      <vt:lpstr>PowerPoint Presentation</vt:lpstr>
      <vt:lpstr>PowerPoint Presentation</vt:lpstr>
      <vt:lpstr>Personal Narrative: Centering your Story</vt:lpstr>
      <vt:lpstr>Mock Interviews</vt:lpstr>
      <vt:lpstr>PowerPoint Presentation</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Gaps in Between</dc:title>
  <cp:lastModifiedBy>james Nolan</cp:lastModifiedBy>
  <cp:revision>3</cp:revision>
  <dcterms:modified xsi:type="dcterms:W3CDTF">2018-07-10T23:51:55Z</dcterms:modified>
</cp:coreProperties>
</file>