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70" r:id="rId5"/>
    <p:sldId id="273" r:id="rId6"/>
    <p:sldId id="260" r:id="rId7"/>
    <p:sldId id="274" r:id="rId8"/>
    <p:sldId id="271" r:id="rId9"/>
    <p:sldId id="268" r:id="rId10"/>
    <p:sldId id="275" r:id="rId11"/>
    <p:sldId id="262" r:id="rId12"/>
    <p:sldId id="276" r:id="rId13"/>
    <p:sldId id="261" r:id="rId14"/>
    <p:sldId id="272" r:id="rId15"/>
    <p:sldId id="267" r:id="rId16"/>
    <p:sldId id="269" r:id="rId17"/>
    <p:sldId id="259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4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7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1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2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1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4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C78F7-9EAF-4DFF-8F37-7C91E942B687}" type="datetimeFigureOut">
              <a:rPr lang="en-US" smtClean="0"/>
              <a:t>6/20/18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086898-1FA7-4FCD-BE6A-645A943F8A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okQj012bh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okQj012bhg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Liza Lutzker, Mph</a:t>
            </a:r>
          </a:p>
          <a:p>
            <a:r>
              <a:rPr lang="en-US" dirty="0"/>
              <a:t>June 21,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939555"/>
            <a:ext cx="8792726" cy="29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72" y="755375"/>
            <a:ext cx="6904381" cy="517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5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24" y="477079"/>
            <a:ext cx="6845414" cy="600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5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2338" y="-476723"/>
            <a:ext cx="4242244" cy="754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1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16" y="824949"/>
            <a:ext cx="7156173" cy="53671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8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18" y="437322"/>
            <a:ext cx="4509881" cy="60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3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9" y="229944"/>
            <a:ext cx="4770782" cy="638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4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90" y="594359"/>
            <a:ext cx="7644683" cy="5319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4050"/>
          </a:xfrm>
        </p:spPr>
        <p:txBody>
          <a:bodyPr>
            <a:normAutofit/>
          </a:bodyPr>
          <a:lstStyle/>
          <a:p>
            <a:r>
              <a:rPr lang="en-US" dirty="0"/>
              <a:t>The Social Determinants of Health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3" y="1209571"/>
            <a:ext cx="10304004" cy="5566614"/>
          </a:xfrm>
        </p:spPr>
      </p:pic>
    </p:spTree>
    <p:extLst>
      <p:ext uri="{BB962C8B-B14F-4D97-AF65-F5344CB8AC3E}">
        <p14:creationId xmlns:p14="http://schemas.microsoft.com/office/powerpoint/2010/main" val="3695655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4188"/>
          </a:xfrm>
        </p:spPr>
        <p:txBody>
          <a:bodyPr/>
          <a:lstStyle/>
          <a:p>
            <a:r>
              <a:rPr lang="en-US" dirty="0"/>
              <a:t>Upstream: Labor Unions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13" y="1846263"/>
            <a:ext cx="5592738" cy="4371657"/>
          </a:xfrm>
        </p:spPr>
      </p:pic>
    </p:spTree>
    <p:extLst>
      <p:ext uri="{BB962C8B-B14F-4D97-AF65-F5344CB8AC3E}">
        <p14:creationId xmlns:p14="http://schemas.microsoft.com/office/powerpoint/2010/main" val="301443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Upstream: Labor Unions</a:t>
            </a:r>
            <a:br>
              <a:rPr lang="en-US" dirty="0"/>
            </a:br>
            <a:r>
              <a:rPr lang="en-US" sz="3200" dirty="0"/>
              <a:t>(excerpt from American Public Health Association’s Policy Statement on Labor Unions and Health)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44116"/>
            <a:ext cx="1005840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Having recognized the </a:t>
            </a:r>
            <a:r>
              <a:rPr lang="en-US" dirty="0">
                <a:solidFill>
                  <a:schemeClr val="accent1"/>
                </a:solidFill>
              </a:rPr>
              <a:t>detrimental effects of unemployment and poverty on the public’s health</a:t>
            </a:r>
            <a:r>
              <a:rPr lang="en-US" dirty="0"/>
              <a:t>;</a:t>
            </a:r>
            <a:r>
              <a:rPr lang="en-US" baseline="30000" dirty="0"/>
              <a:t> </a:t>
            </a:r>
            <a:r>
              <a:rPr lang="en-US" dirty="0"/>
              <a:t>and</a:t>
            </a:r>
          </a:p>
          <a:p>
            <a:r>
              <a:rPr lang="en-US" dirty="0"/>
              <a:t>Realizing further that the </a:t>
            </a:r>
            <a:r>
              <a:rPr lang="en-US" dirty="0">
                <a:solidFill>
                  <a:schemeClr val="accent1"/>
                </a:solidFill>
              </a:rPr>
              <a:t>health status of populations is determined in large degree by income and living standards</a:t>
            </a:r>
            <a:r>
              <a:rPr lang="en-US" dirty="0"/>
              <a:t>; and</a:t>
            </a:r>
          </a:p>
          <a:p>
            <a:r>
              <a:rPr lang="en-US" dirty="0"/>
              <a:t>Noting that one of the primary motivations for development of the United States labor movement was to </a:t>
            </a:r>
            <a:r>
              <a:rPr lang="en-US" dirty="0">
                <a:solidFill>
                  <a:schemeClr val="accent1"/>
                </a:solidFill>
              </a:rPr>
              <a:t>improve the safety of working conditions</a:t>
            </a:r>
            <a:r>
              <a:rPr lang="en-US" dirty="0"/>
              <a:t>; and</a:t>
            </a:r>
          </a:p>
          <a:p>
            <a:r>
              <a:rPr lang="en-US" dirty="0"/>
              <a:t>Recognizing that union efforts to increase living standards of members has a positive effect on living standards of all workers;</a:t>
            </a:r>
            <a:r>
              <a:rPr lang="en-US" baseline="30000" dirty="0"/>
              <a:t> </a:t>
            </a:r>
            <a:r>
              <a:rPr lang="en-US" dirty="0"/>
              <a:t>and</a:t>
            </a:r>
          </a:p>
          <a:p>
            <a:r>
              <a:rPr lang="en-US" dirty="0"/>
              <a:t>Noting that the </a:t>
            </a:r>
            <a:r>
              <a:rPr lang="en-US" dirty="0">
                <a:solidFill>
                  <a:schemeClr val="accent1"/>
                </a:solidFill>
              </a:rPr>
              <a:t>decline in the number of unionized workers </a:t>
            </a:r>
            <a:r>
              <a:rPr lang="en-US" dirty="0"/>
              <a:t>over the past 20 years has been associated with a </a:t>
            </a:r>
            <a:r>
              <a:rPr lang="en-US" dirty="0">
                <a:solidFill>
                  <a:schemeClr val="accent1"/>
                </a:solidFill>
              </a:rPr>
              <a:t>decline in average real wages </a:t>
            </a:r>
            <a:r>
              <a:rPr lang="en-US" dirty="0"/>
              <a:t>for working people in this country; and</a:t>
            </a:r>
          </a:p>
          <a:p>
            <a:r>
              <a:rPr lang="en-US" dirty="0"/>
              <a:t>Realizing that the defense of </a:t>
            </a:r>
            <a:r>
              <a:rPr lang="en-US" dirty="0">
                <a:solidFill>
                  <a:schemeClr val="accent1"/>
                </a:solidFill>
              </a:rPr>
              <a:t>health care benefits for workers </a:t>
            </a:r>
            <a:r>
              <a:rPr lang="en-US" dirty="0"/>
              <a:t>is critical to maintaining access to health care; therefore</a:t>
            </a:r>
          </a:p>
          <a:p>
            <a:r>
              <a:rPr lang="en-US" b="1" dirty="0"/>
              <a:t>Supports the right of all workers to organize and bargain collectively as a means of improving health and safety in the workplace and assuring broader access to health care coverage.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/>
              <a:t>Medicine vs. Public Health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677604"/>
              </p:ext>
            </p:extLst>
          </p:nvPr>
        </p:nvGraphicFramePr>
        <p:xfrm>
          <a:off x="760394" y="2490711"/>
          <a:ext cx="10674418" cy="294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7209">
                  <a:extLst>
                    <a:ext uri="{9D8B030D-6E8A-4147-A177-3AD203B41FA5}">
                      <a16:colId xmlns:a16="http://schemas.microsoft.com/office/drawing/2014/main" val="3687135899"/>
                    </a:ext>
                  </a:extLst>
                </a:gridCol>
                <a:gridCol w="5337209">
                  <a:extLst>
                    <a:ext uri="{9D8B030D-6E8A-4147-A177-3AD203B41FA5}">
                      <a16:colId xmlns:a16="http://schemas.microsoft.com/office/drawing/2014/main" val="4117913979"/>
                    </a:ext>
                  </a:extLst>
                </a:gridCol>
              </a:tblGrid>
              <a:tr h="982521">
                <a:tc>
                  <a:txBody>
                    <a:bodyPr/>
                    <a:lstStyle/>
                    <a:p>
                      <a:r>
                        <a:rPr lang="en-US" sz="3600" dirty="0"/>
                        <a:t>Medicine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Public Health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847999"/>
                  </a:ext>
                </a:extLst>
              </a:tr>
              <a:tr h="98252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TREATMENT of disease &amp; injury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PREVENTION of disease &amp; injury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6498004"/>
                  </a:ext>
                </a:extLst>
              </a:tr>
              <a:tr h="98252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INDIVIDUALS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COMMUNITIES &amp; POPULATIONS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60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41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Upstream: Black Lives Matter Movement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97" y="1783063"/>
            <a:ext cx="4357854" cy="4357854"/>
          </a:xfrm>
        </p:spPr>
      </p:pic>
    </p:spTree>
    <p:extLst>
      <p:ext uri="{BB962C8B-B14F-4D97-AF65-F5344CB8AC3E}">
        <p14:creationId xmlns:p14="http://schemas.microsoft.com/office/powerpoint/2010/main" val="399530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Upstream: Black Lives Matter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3600" dirty="0"/>
              <a:t>Though the Black Lives Matter movement started as a response to police brutality against African-Americans</a:t>
            </a:r>
            <a:r>
              <a:rPr lang="en-US" sz="3600" dirty="0">
                <a:solidFill>
                  <a:schemeClr val="accent1"/>
                </a:solidFill>
              </a:rPr>
              <a:t>, its philosophy has grown to encompass all the ways in which people who identify as black/African-American are being injured</a:t>
            </a:r>
            <a:r>
              <a:rPr lang="en-US" sz="3600" dirty="0"/>
              <a:t>. This includes inequality when it comes to health. </a:t>
            </a:r>
          </a:p>
        </p:txBody>
      </p:sp>
    </p:spTree>
    <p:extLst>
      <p:ext uri="{BB962C8B-B14F-4D97-AF65-F5344CB8AC3E}">
        <p14:creationId xmlns:p14="http://schemas.microsoft.com/office/powerpoint/2010/main" val="175721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Upstream: Black Lives Matter Movement</a:t>
            </a:r>
            <a:endParaRPr lang="en-US" dirty="0"/>
          </a:p>
        </p:txBody>
      </p:sp>
      <p:pic>
        <p:nvPicPr>
          <p:cNvPr id="4" name="0okQj012bh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5680" y="1857676"/>
            <a:ext cx="7546206" cy="42447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8CF9E-E960-8B46-9DF0-B7F479A74C67}"/>
              </a:ext>
            </a:extLst>
          </p:cNvPr>
          <p:cNvSpPr txBox="1"/>
          <p:nvPr/>
        </p:nvSpPr>
        <p:spPr>
          <a:xfrm>
            <a:off x="180753" y="6496493"/>
            <a:ext cx="1062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https://www.youtube.com/watch?v=0okQj012bhg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33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 ALL Policies (</a:t>
            </a:r>
            <a:r>
              <a:rPr lang="en-US" dirty="0" err="1"/>
              <a:t>HiAP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140" y="1982804"/>
            <a:ext cx="5072514" cy="3886290"/>
          </a:xfrm>
        </p:spPr>
        <p:txBody>
          <a:bodyPr>
            <a:normAutofit fontScale="92500" lnSpcReduction="20000"/>
          </a:bodyPr>
          <a:lstStyle/>
          <a:p>
            <a:pPr marL="461963" indent="-263525">
              <a:buFont typeface="Courier New" panose="02070309020205020404" pitchFamily="49" charset="0"/>
              <a:buChar char="o"/>
            </a:pPr>
            <a:r>
              <a:rPr lang="en-US" sz="2900" dirty="0"/>
              <a:t>Based on the premise that good health is fundamental for a strong economy and vibrant society</a:t>
            </a:r>
          </a:p>
          <a:p>
            <a:pPr marL="198438" indent="0">
              <a:buNone/>
            </a:pPr>
            <a:r>
              <a:rPr lang="en-US" sz="3500" dirty="0"/>
              <a:t>AND</a:t>
            </a:r>
          </a:p>
          <a:p>
            <a:pPr marL="461963" indent="-263525">
              <a:buFont typeface="Courier New" panose="02070309020205020404" pitchFamily="49" charset="0"/>
              <a:buChar char="o"/>
            </a:pPr>
            <a:r>
              <a:rPr lang="en-US" sz="2900" dirty="0"/>
              <a:t> That health outcomes are largely dependent on the social determinants of health, which in turn are shaped primarily by decisions outside of the health sector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5" y="1845733"/>
            <a:ext cx="6483484" cy="4324483"/>
          </a:xfrm>
        </p:spPr>
      </p:pic>
    </p:spTree>
    <p:extLst>
      <p:ext uri="{BB962C8B-B14F-4D97-AF65-F5344CB8AC3E}">
        <p14:creationId xmlns:p14="http://schemas.microsoft.com/office/powerpoint/2010/main" val="4098681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DBE60-14E1-C44B-9594-EC2CF283C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65108"/>
            <a:ext cx="12065000" cy="165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064"/>
          </a:xfrm>
        </p:spPr>
        <p:txBody>
          <a:bodyPr/>
          <a:lstStyle/>
          <a:p>
            <a:endParaRPr lang="en-US" sz="200" dirty="0"/>
          </a:p>
          <a:p>
            <a:r>
              <a:rPr lang="en-US" dirty="0"/>
              <a:t>Made up of the following State of California departments, agencies, and offices: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83679"/>
              </p:ext>
            </p:extLst>
          </p:nvPr>
        </p:nvGraphicFramePr>
        <p:xfrm>
          <a:off x="664143" y="2531443"/>
          <a:ext cx="10789919" cy="3561347"/>
        </p:xfrm>
        <a:graphic>
          <a:graphicData uri="http://schemas.openxmlformats.org/drawingml/2006/table">
            <a:tbl>
              <a:tblPr/>
              <a:tblGrid>
                <a:gridCol w="5398673">
                  <a:extLst>
                    <a:ext uri="{9D8B030D-6E8A-4147-A177-3AD203B41FA5}">
                      <a16:colId xmlns:a16="http://schemas.microsoft.com/office/drawing/2014/main" val="2152886975"/>
                    </a:ext>
                  </a:extLst>
                </a:gridCol>
                <a:gridCol w="5391246">
                  <a:extLst>
                    <a:ext uri="{9D8B030D-6E8A-4147-A177-3AD203B41FA5}">
                      <a16:colId xmlns:a16="http://schemas.microsoft.com/office/drawing/2014/main" val="905479487"/>
                    </a:ext>
                  </a:extLst>
                </a:gridCol>
              </a:tblGrid>
              <a:tr h="356134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Air Resources Board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Office of the Attorney General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Business, Consumer Services, and Housing Agency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Community Services and Development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Corrections and Rehabilitation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Education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Environmental Protection Agency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Finance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Food and Agriculture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Forestry and Fire Protection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General Services</a:t>
                      </a:r>
                    </a:p>
                  </a:txBody>
                  <a:tcPr marL="28562" marR="28562" marT="39987" marB="342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Government Operations Agency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Health and Human Services Agency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Housing and Community Development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Labor and Workforce Development Agency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Natural Resources Agency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Parks and Recreation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Office of Planning and Research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Social Services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Dept. of Transportation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Office of Traffic Safety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</a:rPr>
                        <a:t>Transportation Agency</a:t>
                      </a:r>
                    </a:p>
                  </a:txBody>
                  <a:tcPr marL="28562" marR="28562" marT="39987" marB="342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48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38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3764-B913-EE45-94AB-CE582777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</a:t>
            </a:r>
            <a:r>
              <a:rPr lang="en-US" dirty="0" err="1"/>
              <a:t>HiAP</a:t>
            </a:r>
            <a:r>
              <a:rPr lang="en-US" dirty="0"/>
              <a:t> Achievements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1048-5483-FE48-938F-0F0DF46D5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8787" indent="-342900">
              <a:buFont typeface="Courier New" panose="02070309020205020404" pitchFamily="49" charset="0"/>
              <a:buChar char="o"/>
            </a:pPr>
            <a:r>
              <a:rPr lang="en-US" sz="2600" dirty="0"/>
              <a:t>Development of the Task Force Action Plan on Active Transportation</a:t>
            </a:r>
          </a:p>
          <a:p>
            <a:pPr marL="751395" lvl="1" indent="-342900">
              <a:buFont typeface="Courier New" panose="02070309020205020404" pitchFamily="49" charset="0"/>
              <a:buChar char="o"/>
            </a:pPr>
            <a:r>
              <a:rPr lang="en-US" sz="2300" dirty="0"/>
              <a:t>Commitments from over 20 state departments and agencies to promote safe walking, biking, and public transit as a cross-government goal. </a:t>
            </a:r>
          </a:p>
          <a:p>
            <a:pPr marL="458787" indent="-342900">
              <a:buFont typeface="Courier New" panose="02070309020205020404" pitchFamily="49" charset="0"/>
              <a:buChar char="o"/>
            </a:pPr>
            <a:r>
              <a:rPr lang="en-US" sz="2600" dirty="0"/>
              <a:t>Food Procurement Working Group</a:t>
            </a:r>
          </a:p>
          <a:p>
            <a:pPr marL="751395" lvl="1" indent="-342900">
              <a:buFont typeface="Courier New" panose="02070309020205020404" pitchFamily="49" charset="0"/>
              <a:buChar char="o"/>
            </a:pPr>
            <a:r>
              <a:rPr lang="en-US" sz="2300" dirty="0"/>
              <a:t>Integration of health criteria into State food purchasing contracts used by the Department of Corrections and Rehabilitation</a:t>
            </a:r>
          </a:p>
          <a:p>
            <a:pPr marL="458787" indent="-342900">
              <a:buFont typeface="Courier New" panose="02070309020205020404" pitchFamily="49" charset="0"/>
              <a:buChar char="o"/>
            </a:pPr>
            <a:r>
              <a:rPr lang="en-US" sz="2600" dirty="0"/>
              <a:t>Multi-agency workgroup to promote healthy environments through school facilities </a:t>
            </a:r>
          </a:p>
        </p:txBody>
      </p:sp>
    </p:spTree>
    <p:extLst>
      <p:ext uri="{BB962C8B-B14F-4D97-AF65-F5344CB8AC3E}">
        <p14:creationId xmlns:p14="http://schemas.microsoft.com/office/powerpoint/2010/main" val="298968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/>
              <a:t>The Parable of the River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953928"/>
            <a:ext cx="7688294" cy="4095399"/>
          </a:xfrm>
        </p:spPr>
      </p:pic>
    </p:spTree>
    <p:extLst>
      <p:ext uri="{BB962C8B-B14F-4D97-AF65-F5344CB8AC3E}">
        <p14:creationId xmlns:p14="http://schemas.microsoft.com/office/powerpoint/2010/main" val="151067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2210" y="114300"/>
            <a:ext cx="4869656" cy="64928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30" y="159027"/>
            <a:ext cx="4837078" cy="649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46" y="695739"/>
            <a:ext cx="7142921" cy="5357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4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60" y="427383"/>
            <a:ext cx="7726018" cy="579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8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92" y="1162878"/>
            <a:ext cx="7294930" cy="4363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4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13" y="70710"/>
            <a:ext cx="4452730" cy="665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227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2723</TotalTime>
  <Words>399</Words>
  <Application>Microsoft Macintosh PowerPoint</Application>
  <PresentationFormat>Widescreen</PresentationFormat>
  <Paragraphs>60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Retrospect</vt:lpstr>
      <vt:lpstr>PowerPoint Presentation</vt:lpstr>
      <vt:lpstr>Medicine vs. Public Health</vt:lpstr>
      <vt:lpstr>The Parable of the River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Social Determinants of Health</vt:lpstr>
      <vt:lpstr>Upstream: Labor Unions</vt:lpstr>
      <vt:lpstr>Upstream: Labor Unions (excerpt from American Public Health Association’s Policy Statement on Labor Unions and Health)</vt:lpstr>
      <vt:lpstr>Upstream: Black Lives Matter Movement</vt:lpstr>
      <vt:lpstr>Upstream: Black Lives Matter Movement</vt:lpstr>
      <vt:lpstr>Upstream: Black Lives Matter Movement</vt:lpstr>
      <vt:lpstr>Health in ALL Policies (HiAP)</vt:lpstr>
      <vt:lpstr>PowerPoint Presentation</vt:lpstr>
      <vt:lpstr>California HiAP Achievements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Liza Lutzker</dc:creator>
  <cp:lastModifiedBy>Liza Lutzker</cp:lastModifiedBy>
  <cp:revision>13</cp:revision>
  <dcterms:created xsi:type="dcterms:W3CDTF">2018-06-19T23:23:38Z</dcterms:created>
  <dcterms:modified xsi:type="dcterms:W3CDTF">2018-06-22T18:08:51Z</dcterms:modified>
</cp:coreProperties>
</file>