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11C8-D0CA-4851-94A1-60295895A70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B6B1-BE26-4ACE-83FF-F04599E8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20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11C8-D0CA-4851-94A1-60295895A70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B6B1-BE26-4ACE-83FF-F04599E8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1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11C8-D0CA-4851-94A1-60295895A70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B6B1-BE26-4ACE-83FF-F04599E8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6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11C8-D0CA-4851-94A1-60295895A70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B6B1-BE26-4ACE-83FF-F04599E8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0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11C8-D0CA-4851-94A1-60295895A70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B6B1-BE26-4ACE-83FF-F04599E8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6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11C8-D0CA-4851-94A1-60295895A70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B6B1-BE26-4ACE-83FF-F04599E8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73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11C8-D0CA-4851-94A1-60295895A70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B6B1-BE26-4ACE-83FF-F04599E8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47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11C8-D0CA-4851-94A1-60295895A70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B6B1-BE26-4ACE-83FF-F04599E8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37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11C8-D0CA-4851-94A1-60295895A70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B6B1-BE26-4ACE-83FF-F04599E8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0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11C8-D0CA-4851-94A1-60295895A70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B6B1-BE26-4ACE-83FF-F04599E8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3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11C8-D0CA-4851-94A1-60295895A70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B6B1-BE26-4ACE-83FF-F04599E8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0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F11C8-D0CA-4851-94A1-60295895A705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FB6B1-BE26-4ACE-83FF-F04599E8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7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Journey to Success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Sadie Costello, PhD</a:t>
            </a:r>
          </a:p>
          <a:p>
            <a:r>
              <a:rPr lang="en-US" dirty="0" smtClean="0"/>
              <a:t>September 21</a:t>
            </a:r>
            <a:r>
              <a:rPr lang="en-US" baseline="30000" dirty="0" smtClean="0"/>
              <a:t>st</a:t>
            </a:r>
            <a:r>
              <a:rPr lang="en-US" dirty="0" smtClean="0"/>
              <a:t>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59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Durkheim 1966</a:t>
            </a:r>
            <a:endParaRPr lang="en-US" dirty="0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00200"/>
            <a:ext cx="3867150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1600200"/>
            <a:ext cx="388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What was causing suicide rates in France?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Religious affiliation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Ecologic Study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Used rates of Protestants and Catholics in each province to predict rates of suicide</a:t>
            </a:r>
          </a:p>
        </p:txBody>
      </p:sp>
    </p:spTree>
    <p:extLst>
      <p:ext uri="{BB962C8B-B14F-4D97-AF65-F5344CB8AC3E}">
        <p14:creationId xmlns:p14="http://schemas.microsoft.com/office/powerpoint/2010/main" val="344954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 Fallacy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Findings</a:t>
            </a:r>
            <a:r>
              <a:rPr lang="en-US" dirty="0" smtClean="0"/>
              <a:t>: provinces with greater proportions of Protestants had higher suicide rates than Catholic provinces in France (Durkheim 1966)</a:t>
            </a:r>
          </a:p>
          <a:p>
            <a:r>
              <a:rPr lang="en-US" b="1" dirty="0" smtClean="0"/>
              <a:t>Concluded</a:t>
            </a:r>
            <a:r>
              <a:rPr lang="en-US" dirty="0" smtClean="0"/>
              <a:t>: Protestants more likely to die from suicide than Catholics	</a:t>
            </a:r>
          </a:p>
          <a:p>
            <a:pPr lvl="1"/>
            <a:r>
              <a:rPr lang="en-US" dirty="0" smtClean="0"/>
              <a:t>May have actually been Catholics in predominantly Protestant provinces who were dying from suicide</a:t>
            </a:r>
          </a:p>
          <a:p>
            <a:r>
              <a:rPr lang="en-US" b="1" i="1" dirty="0" smtClean="0"/>
              <a:t>Ecologic Fallacy</a:t>
            </a:r>
            <a:r>
              <a:rPr lang="en-US" i="1" dirty="0" smtClean="0"/>
              <a:t>: Making an inference about individual level suicide patterns based on proportion of suicides in provinces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741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Caused by a variable that </a:t>
            </a:r>
          </a:p>
          <a:p>
            <a:pPr marL="457200" lvl="1" indent="0">
              <a:buNone/>
            </a:pPr>
            <a:r>
              <a:rPr lang="en-US" dirty="0" smtClean="0"/>
              <a:t>1) is a risk factor for the outcome</a:t>
            </a:r>
          </a:p>
          <a:p>
            <a:pPr marL="457200" lvl="1" indent="0">
              <a:buNone/>
            </a:pPr>
            <a:r>
              <a:rPr lang="en-US" dirty="0" smtClean="0"/>
              <a:t>2) is a predictor of the exposure </a:t>
            </a:r>
          </a:p>
          <a:p>
            <a:pPr lvl="2"/>
            <a:r>
              <a:rPr lang="en-US" dirty="0" smtClean="0"/>
              <a:t>Or at least is </a:t>
            </a:r>
            <a:r>
              <a:rPr lang="en-US" i="1" dirty="0" smtClean="0"/>
              <a:t>not caused by the exposure</a:t>
            </a:r>
          </a:p>
          <a:p>
            <a:r>
              <a:rPr lang="en-US" dirty="0" smtClean="0"/>
              <a:t>Start with list of risk factors for outcome</a:t>
            </a:r>
          </a:p>
          <a:p>
            <a:r>
              <a:rPr lang="en-US" dirty="0" smtClean="0"/>
              <a:t>Then consider causal relation with exposure</a:t>
            </a:r>
          </a:p>
          <a:p>
            <a:r>
              <a:rPr lang="en-US" dirty="0" smtClean="0"/>
              <a:t>Evaluate the factors the authors controlled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981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Exposure</a:t>
            </a:r>
          </a:p>
          <a:p>
            <a:pPr lvl="1"/>
            <a:r>
              <a:rPr lang="en-US" dirty="0" smtClean="0"/>
              <a:t>What was exposure of interest?</a:t>
            </a:r>
          </a:p>
          <a:p>
            <a:pPr lvl="1"/>
            <a:r>
              <a:rPr lang="en-US" dirty="0" smtClean="0"/>
              <a:t>How well was it measured?</a:t>
            </a:r>
          </a:p>
          <a:p>
            <a:pPr lvl="2"/>
            <a:r>
              <a:rPr lang="en-US" dirty="0" smtClean="0"/>
              <a:t>Never perfect </a:t>
            </a:r>
          </a:p>
          <a:p>
            <a:pPr lvl="1"/>
            <a:r>
              <a:rPr lang="en-US" dirty="0" smtClean="0"/>
              <a:t>Was it measured better/worse for the cases?</a:t>
            </a:r>
          </a:p>
          <a:p>
            <a:r>
              <a:rPr lang="en-US" dirty="0" smtClean="0"/>
              <a:t>Outcome</a:t>
            </a:r>
          </a:p>
          <a:p>
            <a:pPr lvl="1"/>
            <a:r>
              <a:rPr lang="en-US" dirty="0" smtClean="0"/>
              <a:t>What was the outcome of interest?</a:t>
            </a:r>
          </a:p>
          <a:p>
            <a:pPr lvl="1"/>
            <a:r>
              <a:rPr lang="en-US" dirty="0" smtClean="0"/>
              <a:t>How well was it measured?</a:t>
            </a:r>
          </a:p>
          <a:p>
            <a:pPr lvl="2"/>
            <a:r>
              <a:rPr lang="en-US" dirty="0" smtClean="0"/>
              <a:t>Never perfect</a:t>
            </a:r>
          </a:p>
          <a:p>
            <a:pPr lvl="1"/>
            <a:r>
              <a:rPr lang="en-US" dirty="0" smtClean="0"/>
              <a:t>Was it measured better/worse for exposed?</a:t>
            </a:r>
          </a:p>
          <a:p>
            <a:pPr lvl="2"/>
            <a:r>
              <a:rPr lang="en-US" dirty="0" smtClean="0"/>
              <a:t>For this paper – was the outcome measured differently by region?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475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Suicide rate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77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Number of suicides in a week</a:t>
            </a:r>
          </a:p>
          <a:p>
            <a:pPr marL="457200" lvl="1" indent="0">
              <a:buNone/>
            </a:pPr>
            <a:r>
              <a:rPr lang="en-US" dirty="0" smtClean="0"/>
              <a:t>	Total population at risk in same week   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2133600"/>
            <a:ext cx="533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934200" y="1905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 10 million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37838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190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Journey to Success</vt:lpstr>
      <vt:lpstr>Durkheim 1966</vt:lpstr>
      <vt:lpstr>Ecologic Fallacy</vt:lpstr>
      <vt:lpstr>Confounding</vt:lpstr>
      <vt:lpstr>Misclassification</vt:lpstr>
      <vt:lpstr>Suicide rate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Journey to Success</dc:title>
  <dc:creator>Sadie Cash Costello, PhD</dc:creator>
  <cp:lastModifiedBy>Sadie Cash Costello, PhD</cp:lastModifiedBy>
  <cp:revision>6</cp:revision>
  <dcterms:created xsi:type="dcterms:W3CDTF">2018-09-21T20:21:03Z</dcterms:created>
  <dcterms:modified xsi:type="dcterms:W3CDTF">2018-09-21T22:47:50Z</dcterms:modified>
</cp:coreProperties>
</file>